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handoutMasterIdLst>
    <p:handoutMasterId r:id="rId23"/>
  </p:handoutMasterIdLst>
  <p:sldIdLst>
    <p:sldId id="256" r:id="rId2"/>
    <p:sldId id="260" r:id="rId3"/>
    <p:sldId id="262" r:id="rId4"/>
    <p:sldId id="279" r:id="rId5"/>
    <p:sldId id="285" r:id="rId6"/>
    <p:sldId id="280" r:id="rId7"/>
    <p:sldId id="281" r:id="rId8"/>
    <p:sldId id="282" r:id="rId9"/>
    <p:sldId id="283" r:id="rId10"/>
    <p:sldId id="268" r:id="rId11"/>
    <p:sldId id="269" r:id="rId12"/>
    <p:sldId id="270" r:id="rId13"/>
    <p:sldId id="272" r:id="rId14"/>
    <p:sldId id="273" r:id="rId15"/>
    <p:sldId id="274" r:id="rId16"/>
    <p:sldId id="275" r:id="rId17"/>
    <p:sldId id="276" r:id="rId18"/>
    <p:sldId id="277" r:id="rId19"/>
    <p:sldId id="278" r:id="rId20"/>
    <p:sldId id="28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rlotte Taylor" initials="C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64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204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7EB275F-9FF0-4A7E-A316-88317571B7B5}" type="datetimeFigureOut">
              <a:rPr lang="en-US" smtClean="0"/>
              <a:pPr/>
              <a:t>3/29/2016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87CF4C8-81A0-4741-8378-148DAADB24F5}" type="slidenum">
              <a:rPr lang="en-US" smtClean="0"/>
              <a:pPr/>
              <a:t>‹#›</a:t>
            </a:fld>
            <a:endParaRPr lang="en-US"/>
          </a:p>
        </p:txBody>
      </p:sp>
    </p:spTree>
    <p:extLst>
      <p:ext uri="{BB962C8B-B14F-4D97-AF65-F5344CB8AC3E}">
        <p14:creationId xmlns:p14="http://schemas.microsoft.com/office/powerpoint/2010/main" val="668923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41063A-B9BC-4D9D-A54D-6882E612CD5E}" type="datetimeFigureOut">
              <a:rPr lang="en-US" smtClean="0"/>
              <a:pPr/>
              <a:t>3/29/2016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A1416-40B9-41FB-8EEF-02BA033B497C}" type="slidenum">
              <a:rPr lang="en-US" smtClean="0"/>
              <a:pPr/>
              <a:t>‹#›</a:t>
            </a:fld>
            <a:endParaRPr lang="en-US"/>
          </a:p>
        </p:txBody>
      </p:sp>
    </p:spTree>
    <p:extLst>
      <p:ext uri="{BB962C8B-B14F-4D97-AF65-F5344CB8AC3E}">
        <p14:creationId xmlns:p14="http://schemas.microsoft.com/office/powerpoint/2010/main" val="2316625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026" name="Picture 2" descr="C:\NPSF Elma\Office general\NPSF-PPT-template-2016-Opening-slide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99" y="-19050"/>
            <a:ext cx="9229724" cy="6953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lvl1pPr marL="365760" indent="-256032">
              <a:buClrTx/>
              <a:buFont typeface="Arial" pitchFamily="34" charset="0"/>
              <a:buChar char="•"/>
              <a:defRPr/>
            </a:lvl1pPr>
            <a:lvl2pPr marL="658368" indent="-246888">
              <a:buClrTx/>
              <a:buFont typeface="Arial" pitchFamily="34" charset="0"/>
              <a:buChar char="•"/>
              <a:defRPr>
                <a:solidFill>
                  <a:schemeClr val="tx1"/>
                </a:solidFill>
              </a:defRPr>
            </a:lvl2pPr>
            <a:lvl3pPr marL="923544" indent="-219456">
              <a:buClrTx/>
              <a:buFont typeface="Arial" pitchFamily="34" charset="0"/>
              <a:buChar char="•"/>
              <a:defRPr>
                <a:solidFill>
                  <a:schemeClr val="tx1"/>
                </a:solidFill>
              </a:defRPr>
            </a:lvl3pPr>
            <a:lvl4pPr marL="1179576" indent="-201168">
              <a:buClrTx/>
              <a:buFont typeface="Arial" pitchFamily="34" charset="0"/>
              <a:buChar char="•"/>
              <a:defRPr>
                <a:solidFill>
                  <a:schemeClr val="tx1"/>
                </a:solidFill>
              </a:defRPr>
            </a:lvl4pPr>
            <a:lvl5pPr marL="1389888" indent="-182880">
              <a:buClrTx/>
              <a:buFont typeface="Arial" pitchFamily="34" charset="0"/>
              <a:buChar char="•"/>
              <a:defRPr>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524001"/>
            <a:ext cx="4038600" cy="4419600"/>
          </a:xfrm>
        </p:spPr>
        <p:txBody>
          <a:bodyPr/>
          <a:lstStyle>
            <a:lvl1pPr>
              <a:defRPr sz="2000"/>
            </a:lvl1pPr>
            <a:lvl2pPr>
              <a:defRPr sz="19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Content Placeholder 3"/>
          <p:cNvSpPr>
            <a:spLocks noGrp="1"/>
          </p:cNvSpPr>
          <p:nvPr>
            <p:ph sz="half" idx="2"/>
          </p:nvPr>
        </p:nvSpPr>
        <p:spPr>
          <a:xfrm>
            <a:off x="4648200" y="1524001"/>
            <a:ext cx="4038600" cy="4419600"/>
          </a:xfrm>
        </p:spPr>
        <p:txBody>
          <a:bodyPr/>
          <a:lstStyle>
            <a:lvl1pPr>
              <a:defRPr sz="2000"/>
            </a:lvl1pPr>
            <a:lvl2pPr>
              <a:defRPr sz="19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482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1482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1981200"/>
            <a:ext cx="4041648" cy="3886200"/>
          </a:xfrm>
        </p:spPr>
        <p:txBody>
          <a:bodyPr/>
          <a:lstStyle>
            <a:lvl1pPr>
              <a:defRPr sz="2000"/>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Content Placeholder 5"/>
          <p:cNvSpPr>
            <a:spLocks noGrp="1"/>
          </p:cNvSpPr>
          <p:nvPr>
            <p:ph sz="quarter" idx="4"/>
          </p:nvPr>
        </p:nvSpPr>
        <p:spPr>
          <a:xfrm>
            <a:off x="4718304" y="1981200"/>
            <a:ext cx="4041775" cy="3886200"/>
          </a:xfrm>
        </p:spPr>
        <p:txBody>
          <a:bodyPr/>
          <a:lstStyle>
            <a:lvl1pPr>
              <a:defRPr sz="2000"/>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9848"/>
          </a:xfrm>
        </p:spPr>
        <p:txBody>
          <a:bodyPr anchor="ctr">
            <a:normAutofit/>
          </a:bodyPr>
          <a:lstStyle>
            <a:lvl1pPr>
              <a:defRPr sz="2400">
                <a:solidFill>
                  <a:schemeClr val="tx1"/>
                </a:solidFill>
              </a:defRPr>
            </a:lvl1pPr>
          </a:lstStyle>
          <a:p>
            <a:r>
              <a:rPr kumimoji="0" lang="en-US" smtClean="0"/>
              <a:t>Click to edit Master title style</a:t>
            </a:r>
            <a:endParaRPr kumimoji="0"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B031AE2-6E67-4512-A8AC-B3035FF38DF9}" type="datetimeFigureOut">
              <a:rPr lang="en-US" smtClean="0"/>
              <a:t>3/29/2016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936D86-37FB-4178-9D00-FC0230E9D9C4}" type="slidenum">
              <a:rPr lang="en-US" smtClean="0"/>
              <a:t>‹#›</a:t>
            </a:fld>
            <a:endParaRPr lang="en-US"/>
          </a:p>
        </p:txBody>
      </p:sp>
    </p:spTree>
    <p:extLst>
      <p:ext uri="{BB962C8B-B14F-4D97-AF65-F5344CB8AC3E}">
        <p14:creationId xmlns:p14="http://schemas.microsoft.com/office/powerpoint/2010/main" val="1983639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5" y="6227902"/>
            <a:ext cx="9236122" cy="650596"/>
          </a:xfrm>
          <a:prstGeom prst="rect">
            <a:avLst/>
          </a:prstGeom>
        </p:spPr>
      </p:pic>
      <p:sp>
        <p:nvSpPr>
          <p:cNvPr id="22" name="Title Placeholder 21"/>
          <p:cNvSpPr>
            <a:spLocks noGrp="1"/>
          </p:cNvSpPr>
          <p:nvPr>
            <p:ph type="title"/>
          </p:nvPr>
        </p:nvSpPr>
        <p:spPr>
          <a:xfrm>
            <a:off x="457200" y="381000"/>
            <a:ext cx="8229600" cy="1066800"/>
          </a:xfrm>
          <a:prstGeom prst="rect">
            <a:avLst/>
          </a:prstGeom>
        </p:spPr>
        <p:txBody>
          <a:bodyPr vert="horz" anchor="ctr">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457200" y="1487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42" name="Slide Number Placeholder 5"/>
          <p:cNvSpPr txBox="1">
            <a:spLocks/>
          </p:cNvSpPr>
          <p:nvPr/>
        </p:nvSpPr>
        <p:spPr>
          <a:xfrm>
            <a:off x="8686800" y="6019800"/>
            <a:ext cx="457200" cy="152399"/>
          </a:xfrm>
          <a:prstGeom prst="rect">
            <a:avLst/>
          </a:prstGeom>
        </p:spPr>
        <p:txBody>
          <a:bodyPr lIns="0" tIns="0" rIns="0" bIns="0"/>
          <a:lstStyle>
            <a:lvl1pPr algn="l">
              <a:defRPr sz="9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75E3146-75B0-4776-B7CE-9C53BCE34A7D}" type="slidenum">
              <a:rPr kumimoji="0" lang="en-US" sz="9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
        <p:nvSpPr>
          <p:cNvPr id="4" name="TextBox 3"/>
          <p:cNvSpPr txBox="1"/>
          <p:nvPr userDrawn="1"/>
        </p:nvSpPr>
        <p:spPr>
          <a:xfrm>
            <a:off x="2305050" y="6324600"/>
            <a:ext cx="5181600" cy="369332"/>
          </a:xfrm>
          <a:prstGeom prst="rect">
            <a:avLst/>
          </a:prstGeom>
          <a:noFill/>
        </p:spPr>
        <p:txBody>
          <a:bodyPr wrap="square" rtlCol="0">
            <a:spAutoFit/>
          </a:bodyPr>
          <a:lstStyle/>
          <a:p>
            <a:endParaRPr lang="en-US" dirty="0"/>
          </a:p>
        </p:txBody>
      </p:sp>
      <p:sp>
        <p:nvSpPr>
          <p:cNvPr id="7" name="TextBox 6"/>
          <p:cNvSpPr txBox="1"/>
          <p:nvPr/>
        </p:nvSpPr>
        <p:spPr>
          <a:xfrm>
            <a:off x="8229600" y="6276201"/>
            <a:ext cx="457200" cy="276999"/>
          </a:xfrm>
          <a:prstGeom prst="rect">
            <a:avLst/>
          </a:prstGeom>
          <a:noFill/>
        </p:spPr>
        <p:txBody>
          <a:bodyPr wrap="square" rtlCol="0">
            <a:spAutoFit/>
          </a:bodyPr>
          <a:lstStyle/>
          <a:p>
            <a:fld id="{DEB1149C-12CD-4EC3-8C66-7A11E1408510}" type="slidenum">
              <a:rPr lang="en-US" sz="1200" smtClean="0">
                <a:solidFill>
                  <a:schemeClr val="bg1"/>
                </a:solidFill>
                <a:latin typeface="Arial" panose="020B0604020202020204" pitchFamily="34" charset="0"/>
                <a:cs typeface="Arial" panose="020B0604020202020204" pitchFamily="34" charset="0"/>
              </a:rPr>
              <a:t>‹#›</a:t>
            </a:fld>
            <a:endParaRPr lang="en-US" sz="1200" dirty="0">
              <a:solidFill>
                <a:schemeClr val="bg1"/>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hf hdr="0" ftr="0"/>
  <p:txStyles>
    <p:titleStyle>
      <a:lvl1pPr algn="l" rtl="0" eaLnBrk="1" latinLnBrk="0" hangingPunct="1">
        <a:spcBef>
          <a:spcPct val="0"/>
        </a:spcBef>
        <a:buNone/>
        <a:defRPr kumimoji="0" sz="2400" kern="1200">
          <a:solidFill>
            <a:schemeClr val="tx1"/>
          </a:solidFill>
          <a:latin typeface="Arial" pitchFamily="34" charset="0"/>
          <a:ea typeface="+mj-ea"/>
          <a:cs typeface="Arial" pitchFamily="34" charset="0"/>
        </a:defRPr>
      </a:lvl1pPr>
    </p:titleStyle>
    <p:bodyStyle>
      <a:lvl1pPr marL="365760" indent="-256032" algn="l" rtl="0" eaLnBrk="1" latinLnBrk="0" hangingPunct="1">
        <a:spcBef>
          <a:spcPts val="300"/>
        </a:spcBef>
        <a:buClrTx/>
        <a:buFont typeface="Arial" pitchFamily="34" charset="0"/>
        <a:buChar char="•"/>
        <a:defRPr kumimoji="0" sz="1600" kern="1200">
          <a:solidFill>
            <a:schemeClr val="tx1"/>
          </a:solidFill>
          <a:latin typeface="Arial" pitchFamily="34" charset="0"/>
          <a:ea typeface="+mn-ea"/>
          <a:cs typeface="Arial" pitchFamily="34" charset="0"/>
        </a:defRPr>
      </a:lvl1pPr>
      <a:lvl2pPr marL="658368" indent="-246888" algn="l" rtl="0" eaLnBrk="1" latinLnBrk="0" hangingPunct="1">
        <a:spcBef>
          <a:spcPts val="300"/>
        </a:spcBef>
        <a:buClrTx/>
        <a:buFont typeface="Arial" pitchFamily="34" charset="0"/>
        <a:buChar char="•"/>
        <a:defRPr kumimoji="0" sz="1600" kern="1200">
          <a:solidFill>
            <a:schemeClr val="tx1"/>
          </a:solidFill>
          <a:latin typeface="Arial" pitchFamily="34" charset="0"/>
          <a:ea typeface="+mn-ea"/>
          <a:cs typeface="Arial" pitchFamily="34" charset="0"/>
        </a:defRPr>
      </a:lvl2pPr>
      <a:lvl3pPr marL="923544" indent="-219456" algn="l" rtl="0" eaLnBrk="1" latinLnBrk="0" hangingPunct="1">
        <a:spcBef>
          <a:spcPts val="300"/>
        </a:spcBef>
        <a:buClrTx/>
        <a:buFont typeface="Arial" pitchFamily="34" charset="0"/>
        <a:buChar char="•"/>
        <a:defRPr kumimoji="0" sz="1600" kern="1200">
          <a:solidFill>
            <a:schemeClr val="tx1"/>
          </a:solidFill>
          <a:latin typeface="Arial" pitchFamily="34" charset="0"/>
          <a:ea typeface="+mn-ea"/>
          <a:cs typeface="Arial" pitchFamily="34" charset="0"/>
        </a:defRPr>
      </a:lvl3pPr>
      <a:lvl4pPr marL="1179576" indent="-201168" algn="l" rtl="0" eaLnBrk="1" latinLnBrk="0" hangingPunct="1">
        <a:spcBef>
          <a:spcPts val="300"/>
        </a:spcBef>
        <a:buClrTx/>
        <a:buFont typeface="Arial" pitchFamily="34" charset="0"/>
        <a:buChar char="•"/>
        <a:defRPr kumimoji="0" sz="1600" kern="1200">
          <a:solidFill>
            <a:schemeClr val="tx1"/>
          </a:solidFill>
          <a:latin typeface="Arial" pitchFamily="34" charset="0"/>
          <a:ea typeface="+mn-ea"/>
          <a:cs typeface="Arial" pitchFamily="34" charset="0"/>
        </a:defRPr>
      </a:lvl4pPr>
      <a:lvl5pPr marL="1389888" indent="-182880" algn="l" rtl="0" eaLnBrk="1" latinLnBrk="0" hangingPunct="1">
        <a:spcBef>
          <a:spcPts val="300"/>
        </a:spcBef>
        <a:buClrTx/>
        <a:buFont typeface="Arial" pitchFamily="34" charset="0"/>
        <a:buChar char="•"/>
        <a:defRPr kumimoji="0" sz="1600" kern="1200">
          <a:solidFill>
            <a:schemeClr val="tx1"/>
          </a:solidFill>
          <a:latin typeface="Arial" pitchFamily="34" charset="0"/>
          <a:ea typeface="+mn-ea"/>
          <a:cs typeface="Arial"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27"/>
          <p:cNvSpPr txBox="1">
            <a:spLocks/>
          </p:cNvSpPr>
          <p:nvPr/>
        </p:nvSpPr>
        <p:spPr>
          <a:xfrm>
            <a:off x="4648200" y="3962400"/>
            <a:ext cx="2103120" cy="381000"/>
          </a:xfrm>
          <a:prstGeom prst="rect">
            <a:avLst/>
          </a:prstGeom>
        </p:spPr>
        <p:txBody>
          <a:bodyPr vert="horz"/>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
        <p:nvSpPr>
          <p:cNvPr id="7" name="TextBox 6"/>
          <p:cNvSpPr txBox="1"/>
          <p:nvPr/>
        </p:nvSpPr>
        <p:spPr>
          <a:xfrm>
            <a:off x="1295400" y="2514600"/>
            <a:ext cx="5638800" cy="584775"/>
          </a:xfrm>
          <a:prstGeom prst="rect">
            <a:avLst/>
          </a:prstGeom>
          <a:noFill/>
          <a:effectLst>
            <a:outerShdw blurRad="38100" dist="25400" dir="5400000" algn="ctr" rotWithShape="0">
              <a:schemeClr val="tx1">
                <a:lumMod val="65000"/>
                <a:lumOff val="35000"/>
              </a:schemeClr>
            </a:outerShdw>
          </a:effectLst>
        </p:spPr>
        <p:txBody>
          <a:bodyPr wrap="square" rtlCol="0">
            <a:spAutoFit/>
          </a:bodyPr>
          <a:lstStyle/>
          <a:p>
            <a:pPr algn="ctr"/>
            <a:r>
              <a:rPr lang="en-US"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Leadership for Patient Safety</a:t>
            </a:r>
            <a:endParaRPr lang="en-U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 name="TextBox 8"/>
          <p:cNvSpPr txBox="1"/>
          <p:nvPr/>
        </p:nvSpPr>
        <p:spPr>
          <a:xfrm>
            <a:off x="3810000" y="4419600"/>
            <a:ext cx="4848225" cy="1815882"/>
          </a:xfrm>
          <a:prstGeom prst="rect">
            <a:avLst/>
          </a:prstGeom>
          <a:noFill/>
        </p:spPr>
        <p:txBody>
          <a:bodyPr wrap="square" rtlCol="0">
            <a:spAutoFit/>
          </a:bodyPr>
          <a:lstStyle/>
          <a:p>
            <a:r>
              <a:rPr lang="en-US" sz="1600" b="1" dirty="0" smtClean="0">
                <a:solidFill>
                  <a:srgbClr val="002060"/>
                </a:solidFill>
                <a:latin typeface="Arial" panose="020B0604020202020204" pitchFamily="34" charset="0"/>
                <a:cs typeface="Arial" panose="020B0604020202020204" pitchFamily="34" charset="0"/>
              </a:rPr>
              <a:t>Tejal Gandhi, MD, MPH, CPPS</a:t>
            </a:r>
          </a:p>
          <a:p>
            <a:r>
              <a:rPr lang="en-US" sz="1600" dirty="0" smtClean="0">
                <a:solidFill>
                  <a:srgbClr val="002060"/>
                </a:solidFill>
                <a:latin typeface="Arial" panose="020B0604020202020204" pitchFamily="34" charset="0"/>
                <a:cs typeface="Arial" panose="020B0604020202020204" pitchFamily="34" charset="0"/>
              </a:rPr>
              <a:t>President &amp; CEO</a:t>
            </a:r>
          </a:p>
          <a:p>
            <a:r>
              <a:rPr lang="en-US" sz="1600" b="1" dirty="0" smtClean="0">
                <a:solidFill>
                  <a:srgbClr val="002060"/>
                </a:solidFill>
                <a:latin typeface="Arial" panose="020B0604020202020204" pitchFamily="34" charset="0"/>
                <a:cs typeface="Arial" panose="020B0604020202020204" pitchFamily="34" charset="0"/>
              </a:rPr>
              <a:t>Patricia </a:t>
            </a:r>
            <a:r>
              <a:rPr lang="en-US" sz="1600" b="1" dirty="0" err="1" smtClean="0">
                <a:solidFill>
                  <a:srgbClr val="002060"/>
                </a:solidFill>
                <a:latin typeface="Arial" panose="020B0604020202020204" pitchFamily="34" charset="0"/>
                <a:cs typeface="Arial" panose="020B0604020202020204" pitchFamily="34" charset="0"/>
              </a:rPr>
              <a:t>McGaffigan</a:t>
            </a:r>
            <a:r>
              <a:rPr lang="en-US" sz="1600" b="1" dirty="0" smtClean="0">
                <a:solidFill>
                  <a:srgbClr val="002060"/>
                </a:solidFill>
                <a:latin typeface="Arial" panose="020B0604020202020204" pitchFamily="34" charset="0"/>
                <a:cs typeface="Arial" panose="020B0604020202020204" pitchFamily="34" charset="0"/>
              </a:rPr>
              <a:t>, RN, MS</a:t>
            </a:r>
          </a:p>
          <a:p>
            <a:r>
              <a:rPr lang="en-US" sz="1600" dirty="0" smtClean="0">
                <a:solidFill>
                  <a:srgbClr val="002060"/>
                </a:solidFill>
                <a:latin typeface="Arial" panose="020B0604020202020204" pitchFamily="34" charset="0"/>
                <a:cs typeface="Arial" panose="020B0604020202020204" pitchFamily="34" charset="0"/>
              </a:rPr>
              <a:t>Chief Operating Officer &amp; Senior Vice President, Programs</a:t>
            </a:r>
          </a:p>
          <a:p>
            <a:endParaRPr lang="en-US" sz="1600" b="1" i="1" dirty="0" smtClean="0">
              <a:solidFill>
                <a:srgbClr val="002060"/>
              </a:solidFill>
              <a:latin typeface="Arial" panose="020B0604020202020204" pitchFamily="34" charset="0"/>
              <a:cs typeface="Arial" panose="020B0604020202020204" pitchFamily="34" charset="0"/>
            </a:endParaRPr>
          </a:p>
          <a:p>
            <a:r>
              <a:rPr lang="en-US" sz="1600" b="1" i="1" dirty="0" smtClean="0">
                <a:solidFill>
                  <a:srgbClr val="002060"/>
                </a:solidFill>
                <a:latin typeface="Arial" panose="020B0604020202020204" pitchFamily="34" charset="0"/>
                <a:cs typeface="Arial" panose="020B0604020202020204" pitchFamily="34" charset="0"/>
              </a:rPr>
              <a:t>National Patient Safety Foundation</a:t>
            </a:r>
            <a:endParaRPr lang="en-US" sz="1600" b="1" i="1" dirty="0">
              <a:solidFill>
                <a:srgbClr val="00206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idx="4294967295"/>
          </p:nvPr>
        </p:nvSpPr>
        <p:spPr>
          <a:xfrm>
            <a:off x="533400" y="661988"/>
            <a:ext cx="8305800" cy="633412"/>
          </a:xfrm>
        </p:spPr>
        <p:txBody>
          <a:bodyPr>
            <a:noAutofit/>
          </a:bodyPr>
          <a:lstStyle/>
          <a:p>
            <a:r>
              <a:rPr lang="en-US" sz="3200" b="1" dirty="0"/>
              <a:t>Institute of Medicine’s </a:t>
            </a:r>
            <a:r>
              <a:rPr lang="en-US" sz="3200" b="1" dirty="0" smtClean="0"/>
              <a:t>1</a:t>
            </a:r>
            <a:r>
              <a:rPr lang="en-US" sz="3200" b="1" baseline="30000" dirty="0" smtClean="0"/>
              <a:t>st</a:t>
            </a:r>
            <a:r>
              <a:rPr lang="en-US" sz="3200" b="1" dirty="0" smtClean="0"/>
              <a:t> quality report</a:t>
            </a:r>
            <a:r>
              <a:rPr lang="en-US" sz="3200" b="1" dirty="0"/>
              <a:t>: </a:t>
            </a:r>
            <a:br>
              <a:rPr lang="en-US" sz="3200" b="1" dirty="0"/>
            </a:br>
            <a:r>
              <a:rPr lang="en-US" sz="3200" b="1" i="1" dirty="0"/>
              <a:t>To Err </a:t>
            </a:r>
            <a:r>
              <a:rPr lang="en-US" sz="3200" b="1" i="1" dirty="0" smtClean="0"/>
              <a:t>Is </a:t>
            </a:r>
            <a:r>
              <a:rPr lang="en-US" sz="3200" b="1" i="1" dirty="0"/>
              <a:t>Human </a:t>
            </a:r>
            <a:r>
              <a:rPr lang="en-US" sz="3200" b="1" dirty="0"/>
              <a:t>– November 1999</a:t>
            </a:r>
          </a:p>
        </p:txBody>
      </p:sp>
      <p:pic>
        <p:nvPicPr>
          <p:cNvPr id="3328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676400"/>
            <a:ext cx="18161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804" name="Rectangle 4"/>
          <p:cNvSpPr>
            <a:spLocks noChangeArrowheads="1"/>
          </p:cNvSpPr>
          <p:nvPr/>
        </p:nvSpPr>
        <p:spPr bwMode="auto">
          <a:xfrm>
            <a:off x="533400" y="1600200"/>
            <a:ext cx="6019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spcBef>
                <a:spcPct val="20000"/>
              </a:spcBef>
              <a:buClr>
                <a:schemeClr val="bg2"/>
              </a:buClr>
            </a:pPr>
            <a:r>
              <a:rPr lang="en-US" sz="2400" b="0" dirty="0" smtClean="0">
                <a:latin typeface="Arial" panose="020B0604020202020204" pitchFamily="34" charset="0"/>
                <a:cs typeface="Arial" panose="020B0604020202020204" pitchFamily="34" charset="0"/>
              </a:rPr>
              <a:t>Preventable lapses in safety:</a:t>
            </a:r>
          </a:p>
          <a:p>
            <a:pPr marL="342900" indent="-342900">
              <a:buFont typeface="Courier New" panose="02070309020205020404" pitchFamily="49" charset="0"/>
              <a:buChar char="o"/>
            </a:pPr>
            <a:r>
              <a:rPr lang="en-US" sz="2400" dirty="0" smtClean="0">
                <a:latin typeface="Arial" panose="020B0604020202020204" pitchFamily="34" charset="0"/>
                <a:cs typeface="Arial" panose="020B0604020202020204" pitchFamily="34" charset="0"/>
              </a:rPr>
              <a:t>44,000 to 98,000 Americans die each year </a:t>
            </a:r>
          </a:p>
          <a:p>
            <a:pPr marL="342900" indent="-342900">
              <a:spcBef>
                <a:spcPct val="20000"/>
              </a:spcBef>
              <a:buFont typeface="Courier New" panose="02070309020205020404" pitchFamily="49" charset="0"/>
              <a:buChar char="o"/>
            </a:pPr>
            <a:r>
              <a:rPr lang="en-US" sz="2400" dirty="0" smtClean="0">
                <a:latin typeface="Arial" panose="020B0604020202020204" pitchFamily="34" charset="0"/>
                <a:cs typeface="Arial" panose="020B0604020202020204" pitchFamily="34" charset="0"/>
              </a:rPr>
              <a:t>Eighth leading cause of death in the </a:t>
            </a:r>
            <a:br>
              <a:rPr lang="en-US" sz="2400" dirty="0" smtClean="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United States</a:t>
            </a:r>
          </a:p>
          <a:p>
            <a:pPr marL="342900" indent="-342900">
              <a:spcBef>
                <a:spcPct val="20000"/>
              </a:spcBef>
              <a:buFont typeface="Courier New" panose="02070309020205020404" pitchFamily="49" charset="0"/>
              <a:buChar char="o"/>
            </a:pPr>
            <a:r>
              <a:rPr lang="en-US" sz="2400" dirty="0" smtClean="0">
                <a:latin typeface="Arial" panose="020B0604020202020204" pitchFamily="34" charset="0"/>
                <a:cs typeface="Arial" panose="020B0604020202020204" pitchFamily="34" charset="0"/>
              </a:rPr>
              <a:t>Annual cost as much as $29 billion annually</a:t>
            </a:r>
          </a:p>
          <a:p>
            <a:pPr marL="342900" indent="-342900">
              <a:spcBef>
                <a:spcPct val="20000"/>
              </a:spcBef>
              <a:buFont typeface="Courier New" panose="02070309020205020404" pitchFamily="49" charset="0"/>
              <a:buChar char="o"/>
            </a:pPr>
            <a:endParaRPr lang="en-US" sz="24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en-US" sz="2400" dirty="0" smtClean="0">
                <a:latin typeface="Arial" panose="020B0604020202020204" pitchFamily="34" charset="0"/>
                <a:cs typeface="Arial" panose="020B0604020202020204" pitchFamily="34" charset="0"/>
              </a:rPr>
              <a:t>Conclusion: the majority of these problems are systemic, not the fault of individual providers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425258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38150" y="567308"/>
            <a:ext cx="8248650" cy="538609"/>
          </a:xfrm>
        </p:spPr>
        <p:txBody>
          <a:bodyPr>
            <a:noAutofit/>
          </a:bodyPr>
          <a:lstStyle/>
          <a:p>
            <a:pPr algn="l"/>
            <a:r>
              <a:rPr lang="en-US" sz="2800" b="1" i="1" dirty="0" smtClean="0"/>
              <a:t>Free from Harm </a:t>
            </a:r>
            <a:r>
              <a:rPr lang="en-US" sz="2800" b="1" dirty="0" smtClean="0"/>
              <a:t>– December 2015</a:t>
            </a:r>
            <a:r>
              <a:rPr lang="en-US" sz="2800" b="1" i="1" dirty="0" smtClean="0"/>
              <a:t> </a:t>
            </a:r>
            <a:endParaRPr lang="en-US" sz="2800" i="1" dirty="0"/>
          </a:p>
        </p:txBody>
      </p:sp>
      <p:sp>
        <p:nvSpPr>
          <p:cNvPr id="8" name="TextBox 7"/>
          <p:cNvSpPr txBox="1"/>
          <p:nvPr/>
        </p:nvSpPr>
        <p:spPr>
          <a:xfrm>
            <a:off x="5029200" y="1852325"/>
            <a:ext cx="3657600" cy="2431435"/>
          </a:xfrm>
          <a:prstGeom prst="rect">
            <a:avLst/>
          </a:prstGeom>
          <a:noFill/>
        </p:spPr>
        <p:txBody>
          <a:bodyPr wrap="square" rtlCol="0">
            <a:spAutoFit/>
          </a:bodyPr>
          <a:lstStyle/>
          <a:p>
            <a:r>
              <a:rPr lang="en-US" sz="2400" dirty="0" smtClean="0">
                <a:latin typeface="Arial" panose="020B0604020202020204" pitchFamily="34" charset="0"/>
                <a:cs typeface="Arial" panose="020B0604020202020204" pitchFamily="34" charset="0"/>
              </a:rPr>
              <a:t>Download the full PDF report for free at:</a:t>
            </a:r>
          </a:p>
          <a:p>
            <a:endParaRPr lang="en-US" sz="2400" dirty="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www.npsf.org/free-from-harm</a:t>
            </a:r>
          </a:p>
          <a:p>
            <a:endParaRPr lang="en-US" sz="3200" b="1" dirty="0"/>
          </a:p>
        </p:txBody>
      </p:sp>
      <p:pic>
        <p:nvPicPr>
          <p:cNvPr id="6" name="Picture 2" descr="C:\NPSF Elma\Other Publications-Events\Free from Harm - IOM-AIG\Cover\Free-from-Harm_cover-for-P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579626"/>
            <a:ext cx="3048000" cy="39433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0" y="5715000"/>
            <a:ext cx="7239000" cy="400110"/>
          </a:xfrm>
          <a:prstGeom prst="rect">
            <a:avLst/>
          </a:prstGeom>
          <a:noFill/>
        </p:spPr>
        <p:txBody>
          <a:bodyPr wrap="square" rtlCol="0">
            <a:spAutoFit/>
          </a:bodyPr>
          <a:lstStyle/>
          <a:p>
            <a:r>
              <a:rPr lang="en-US" sz="2000" i="1" dirty="0" smtClean="0">
                <a:latin typeface="Arial" panose="020B0604020202020204" pitchFamily="34" charset="0"/>
                <a:cs typeface="Arial" panose="020B0604020202020204" pitchFamily="34" charset="0"/>
              </a:rPr>
              <a:t>Thank you to AIG for their generous support of this project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3584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p:txBody>
          <a:bodyPr>
            <a:normAutofit/>
          </a:bodyPr>
          <a:lstStyle/>
          <a:p>
            <a:r>
              <a:rPr lang="en-US" sz="3200" b="1" dirty="0" smtClean="0"/>
              <a:t>Endorsing Organizations</a:t>
            </a:r>
            <a:endParaRPr lang="en-US" sz="2800" b="1" dirty="0"/>
          </a:p>
        </p:txBody>
      </p:sp>
      <p:graphicFrame>
        <p:nvGraphicFramePr>
          <p:cNvPr id="3" name="Table 2"/>
          <p:cNvGraphicFramePr>
            <a:graphicFrameLocks noGrp="1"/>
          </p:cNvGraphicFramePr>
          <p:nvPr>
            <p:extLst>
              <p:ext uri="{D42A27DB-BD31-4B8C-83A1-F6EECF244321}">
                <p14:modId xmlns:p14="http://schemas.microsoft.com/office/powerpoint/2010/main" val="1126347792"/>
              </p:ext>
            </p:extLst>
          </p:nvPr>
        </p:nvGraphicFramePr>
        <p:xfrm>
          <a:off x="533400" y="1295400"/>
          <a:ext cx="8077200" cy="4023360"/>
        </p:xfrm>
        <a:graphic>
          <a:graphicData uri="http://schemas.openxmlformats.org/drawingml/2006/table">
            <a:tbl>
              <a:tblPr firstRow="1" firstCol="1" bandRow="1">
                <a:tableStyleId>{5C22544A-7EE6-4342-B048-85BDC9FD1C3A}</a:tableStyleId>
              </a:tblPr>
              <a:tblGrid>
                <a:gridCol w="4038600"/>
                <a:gridCol w="4038600"/>
              </a:tblGrid>
              <a:tr h="0">
                <a:tc>
                  <a:txBody>
                    <a:bodyPr/>
                    <a:lstStyle/>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American Academy of Nursing</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American Association for Physician Leadership</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American Association of Critical-Care Nurses</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American Nurses Association</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Anesthesia Patient Safety Foundation </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Association of </a:t>
                      </a:r>
                      <a:r>
                        <a:rPr lang="en-US" sz="1600" b="1" dirty="0" err="1">
                          <a:solidFill>
                            <a:schemeClr val="tx1"/>
                          </a:solidFill>
                          <a:effectLst/>
                          <a:latin typeface="Arial" panose="020B0604020202020204" pitchFamily="34" charset="0"/>
                          <a:cs typeface="Arial" panose="020B0604020202020204" pitchFamily="34" charset="0"/>
                        </a:rPr>
                        <a:t>periOperative</a:t>
                      </a:r>
                      <a:r>
                        <a:rPr lang="en-US" sz="1600" b="1" dirty="0">
                          <a:solidFill>
                            <a:schemeClr val="tx1"/>
                          </a:solidFill>
                          <a:effectLst/>
                          <a:latin typeface="Arial" panose="020B0604020202020204" pitchFamily="34" charset="0"/>
                          <a:cs typeface="Arial" panose="020B0604020202020204" pitchFamily="34" charset="0"/>
                        </a:rPr>
                        <a:t> Registered Nurses</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Aurora Health Care</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Baptist Easley Hospital</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Carolina Pines Regional Medical </a:t>
                      </a:r>
                      <a:r>
                        <a:rPr lang="en-US" sz="1600" b="1" dirty="0" smtClean="0">
                          <a:solidFill>
                            <a:schemeClr val="tx1"/>
                          </a:solidFill>
                          <a:effectLst/>
                          <a:latin typeface="Arial" panose="020B0604020202020204" pitchFamily="34" charset="0"/>
                          <a:cs typeface="Arial" panose="020B0604020202020204" pitchFamily="34" charset="0"/>
                        </a:rPr>
                        <a:t>Center</a:t>
                      </a:r>
                      <a:endParaRPr lang="en-US" sz="1600" b="1" dirty="0">
                        <a:solidFill>
                          <a:schemeClr val="tx1"/>
                        </a:solidFill>
                        <a:effectLst/>
                        <a:latin typeface="Arial" panose="020B0604020202020204" pitchFamily="34" charset="0"/>
                        <a:cs typeface="Arial" panose="020B0604020202020204" pitchFamily="34" charset="0"/>
                      </a:endParaRPr>
                    </a:p>
                  </a:txBody>
                  <a:tcPr marL="68580" marR="68580" marT="0" marB="0">
                    <a:noFill/>
                  </a:tcPr>
                </a:tc>
                <a:tc>
                  <a:txBody>
                    <a:bodyPr/>
                    <a:lstStyle/>
                    <a:p>
                      <a:pPr marL="285750" marR="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600" b="1" dirty="0" smtClean="0">
                          <a:solidFill>
                            <a:schemeClr val="tx1"/>
                          </a:solidFill>
                          <a:effectLst/>
                          <a:latin typeface="Arial" panose="020B0604020202020204" pitchFamily="34" charset="0"/>
                          <a:cs typeface="Arial" panose="020B0604020202020204" pitchFamily="34" charset="0"/>
                        </a:rPr>
                        <a:t>Children’s Hospitals’ Solutions for Patient Safety (SPS)</a:t>
                      </a:r>
                    </a:p>
                    <a:p>
                      <a:pPr marL="285750" marR="0" indent="-285750">
                        <a:lnSpc>
                          <a:spcPct val="100000"/>
                        </a:lnSpc>
                        <a:spcBef>
                          <a:spcPts val="600"/>
                        </a:spcBef>
                        <a:spcAft>
                          <a:spcPts val="0"/>
                        </a:spcAft>
                        <a:buFont typeface="Arial" panose="020B0604020202020204" pitchFamily="34" charset="0"/>
                        <a:buChar char="•"/>
                      </a:pPr>
                      <a:r>
                        <a:rPr lang="en-US" sz="1600" b="1" dirty="0" smtClean="0">
                          <a:solidFill>
                            <a:schemeClr val="tx1"/>
                          </a:solidFill>
                          <a:effectLst/>
                          <a:latin typeface="Arial" panose="020B0604020202020204" pitchFamily="34" charset="0"/>
                          <a:cs typeface="Arial" panose="020B0604020202020204" pitchFamily="34" charset="0"/>
                        </a:rPr>
                        <a:t>Cincinnati </a:t>
                      </a:r>
                      <a:r>
                        <a:rPr lang="en-US" sz="1600" b="1" dirty="0">
                          <a:solidFill>
                            <a:schemeClr val="tx1"/>
                          </a:solidFill>
                          <a:effectLst/>
                          <a:latin typeface="Arial" panose="020B0604020202020204" pitchFamily="34" charset="0"/>
                          <a:cs typeface="Arial" panose="020B0604020202020204" pitchFamily="34" charset="0"/>
                        </a:rPr>
                        <a:t>Children’s Hospital Medical Center</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Citizens for Patient Safety</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Collaborative Latin America Forum in Quality and Patient Safety</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College of Healthcare Information Management Executives</a:t>
                      </a:r>
                    </a:p>
                    <a:p>
                      <a:pPr marL="285750" marR="0" indent="-285750">
                        <a:lnSpc>
                          <a:spcPct val="100000"/>
                        </a:lnSpc>
                        <a:spcBef>
                          <a:spcPts val="600"/>
                        </a:spcBef>
                        <a:spcAft>
                          <a:spcPts val="0"/>
                        </a:spcAft>
                        <a:buFont typeface="Arial" panose="020B0604020202020204" pitchFamily="34" charset="0"/>
                        <a:buChar char="•"/>
                      </a:pPr>
                      <a:r>
                        <a:rPr lang="en-US" sz="1600" b="1" dirty="0" err="1">
                          <a:solidFill>
                            <a:schemeClr val="tx1"/>
                          </a:solidFill>
                          <a:effectLst/>
                          <a:latin typeface="Arial" panose="020B0604020202020204" pitchFamily="34" charset="0"/>
                          <a:cs typeface="Arial" panose="020B0604020202020204" pitchFamily="34" charset="0"/>
                        </a:rPr>
                        <a:t>CoxHealth</a:t>
                      </a:r>
                      <a:endParaRPr lang="en-US" sz="1600" b="1" dirty="0">
                        <a:solidFill>
                          <a:schemeClr val="tx1"/>
                        </a:solidFill>
                        <a:effectLst/>
                        <a:latin typeface="Arial" panose="020B0604020202020204" pitchFamily="34" charset="0"/>
                        <a:cs typeface="Arial" panose="020B0604020202020204" pitchFamily="34" charset="0"/>
                      </a:endParaRP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Emergency Medicine Patient Safety Foundation</a:t>
                      </a:r>
                    </a:p>
                    <a:p>
                      <a:pPr marL="285750" marR="0" indent="-285750">
                        <a:lnSpc>
                          <a:spcPct val="100000"/>
                        </a:lnSpc>
                        <a:spcBef>
                          <a:spcPts val="600"/>
                        </a:spcBef>
                        <a:spcAft>
                          <a:spcPts val="0"/>
                        </a:spcAft>
                        <a:buFont typeface="Arial" panose="020B0604020202020204" pitchFamily="34" charset="0"/>
                        <a:buChar char="•"/>
                      </a:pPr>
                      <a:r>
                        <a:rPr lang="en-US" sz="1600" b="1" dirty="0">
                          <a:solidFill>
                            <a:schemeClr val="tx1"/>
                          </a:solidFill>
                          <a:effectLst/>
                          <a:latin typeface="Arial" panose="020B0604020202020204" pitchFamily="34" charset="0"/>
                          <a:cs typeface="Arial" panose="020B0604020202020204" pitchFamily="34" charset="0"/>
                        </a:rPr>
                        <a:t>Hampton Regional Medical Center</a:t>
                      </a:r>
                    </a:p>
                    <a:p>
                      <a:pPr marL="0" marR="0" indent="0">
                        <a:lnSpc>
                          <a:spcPct val="100000"/>
                        </a:lnSpc>
                        <a:spcBef>
                          <a:spcPts val="600"/>
                        </a:spcBef>
                        <a:spcAft>
                          <a:spcPts val="0"/>
                        </a:spcAft>
                        <a:buFont typeface="Arial" panose="020B0604020202020204" pitchFamily="34" charset="0"/>
                        <a:buNone/>
                      </a:pPr>
                      <a:endParaRPr lang="en-US" sz="1600" b="1"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oFill/>
                  </a:tcPr>
                </a:tc>
              </a:tr>
            </a:tbl>
          </a:graphicData>
        </a:graphic>
      </p:graphicFrame>
    </p:spTree>
    <p:extLst>
      <p:ext uri="{BB962C8B-B14F-4D97-AF65-F5344CB8AC3E}">
        <p14:creationId xmlns:p14="http://schemas.microsoft.com/office/powerpoint/2010/main" val="1816401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Endorsing </a:t>
            </a:r>
            <a:r>
              <a:rPr lang="en-US" sz="3200" b="1" dirty="0" smtClean="0"/>
              <a:t>Organizations continued</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4738990"/>
              </p:ext>
            </p:extLst>
          </p:nvPr>
        </p:nvGraphicFramePr>
        <p:xfrm>
          <a:off x="533400" y="1295400"/>
          <a:ext cx="8305800" cy="4343400"/>
        </p:xfrm>
        <a:graphic>
          <a:graphicData uri="http://schemas.openxmlformats.org/drawingml/2006/table">
            <a:tbl>
              <a:tblPr firstRow="1" firstCol="1" bandRow="1">
                <a:tableStyleId>{5C22544A-7EE6-4342-B048-85BDC9FD1C3A}</a:tableStyleId>
              </a:tblPr>
              <a:tblGrid>
                <a:gridCol w="4114088"/>
                <a:gridCol w="4191712"/>
              </a:tblGrid>
              <a:tr h="4343400">
                <a:tc>
                  <a:txBody>
                    <a:bodyPr/>
                    <a:lstStyle/>
                    <a:p>
                      <a:pPr marL="285750" marR="0" indent="-285750">
                        <a:lnSpc>
                          <a:spcPct val="100000"/>
                        </a:lnSpc>
                        <a:spcBef>
                          <a:spcPts val="600"/>
                        </a:spcBef>
                        <a:spcAft>
                          <a:spcPts val="0"/>
                        </a:spcAft>
                        <a:buFont typeface="Arial" panose="020B0604020202020204" pitchFamily="34" charset="0"/>
                        <a:buChar char="•"/>
                      </a:pPr>
                      <a:r>
                        <a:rPr lang="en-US" sz="1600" b="1" dirty="0" smtClean="0">
                          <a:solidFill>
                            <a:schemeClr val="tx1"/>
                          </a:solidFill>
                          <a:effectLst/>
                          <a:latin typeface="Arial" panose="020B0604020202020204" pitchFamily="34" charset="0"/>
                          <a:cs typeface="Arial" panose="020B0604020202020204" pitchFamily="34" charset="0"/>
                        </a:rPr>
                        <a:t>HIMSS</a:t>
                      </a:r>
                    </a:p>
                    <a:p>
                      <a:pPr marL="285750" marR="0" indent="-285750">
                        <a:lnSpc>
                          <a:spcPct val="100000"/>
                        </a:lnSpc>
                        <a:spcBef>
                          <a:spcPts val="600"/>
                        </a:spcBef>
                        <a:spcAft>
                          <a:spcPts val="0"/>
                        </a:spcAft>
                        <a:buFont typeface="Arial" panose="020B0604020202020204" pitchFamily="34" charset="0"/>
                        <a:buChar char="•"/>
                      </a:pPr>
                      <a:r>
                        <a:rPr lang="en-US" sz="1600" b="1" dirty="0" smtClean="0">
                          <a:solidFill>
                            <a:schemeClr val="tx1"/>
                          </a:solidFill>
                          <a:effectLst/>
                          <a:latin typeface="Arial" panose="020B0604020202020204" pitchFamily="34" charset="0"/>
                          <a:cs typeface="Arial" panose="020B0604020202020204" pitchFamily="34" charset="0"/>
                        </a:rPr>
                        <a:t>Hospital Quality Institute</a:t>
                      </a:r>
                    </a:p>
                    <a:p>
                      <a:pPr marL="285750" marR="0" indent="-285750">
                        <a:lnSpc>
                          <a:spcPct val="100000"/>
                        </a:lnSpc>
                        <a:spcBef>
                          <a:spcPts val="600"/>
                        </a:spcBef>
                        <a:spcAft>
                          <a:spcPts val="0"/>
                        </a:spcAft>
                        <a:buFont typeface="Arial" panose="020B0604020202020204" pitchFamily="34" charset="0"/>
                        <a:buChar char="•"/>
                      </a:pPr>
                      <a:r>
                        <a:rPr lang="en-US" sz="1600" b="1" dirty="0" smtClean="0">
                          <a:solidFill>
                            <a:schemeClr val="tx1"/>
                          </a:solidFill>
                          <a:effectLst/>
                          <a:latin typeface="Arial" panose="020B0604020202020204" pitchFamily="34" charset="0"/>
                          <a:cs typeface="Arial" panose="020B0604020202020204" pitchFamily="34" charset="0"/>
                        </a:rPr>
                        <a:t>Institute for Clinical Effectiveness and Health Policy (IECS)</a:t>
                      </a:r>
                      <a:endParaRPr lang="en-US" sz="1600" dirty="0" smtClean="0">
                        <a:solidFill>
                          <a:schemeClr val="tx1"/>
                        </a:solidFill>
                        <a:effectLst/>
                        <a:latin typeface="Arial" panose="020B0604020202020204" pitchFamily="34" charset="0"/>
                        <a:cs typeface="Arial" panose="020B0604020202020204" pitchFamily="34" charset="0"/>
                      </a:endParaRPr>
                    </a:p>
                    <a:p>
                      <a:pPr marL="285750" marR="0" indent="-285750">
                        <a:lnSpc>
                          <a:spcPct val="100000"/>
                        </a:lnSpc>
                        <a:spcBef>
                          <a:spcPts val="600"/>
                        </a:spcBef>
                        <a:spcAft>
                          <a:spcPts val="0"/>
                        </a:spcAft>
                        <a:buFont typeface="Arial" panose="020B0604020202020204" pitchFamily="34" charset="0"/>
                        <a:buChar char="•"/>
                      </a:pPr>
                      <a:r>
                        <a:rPr lang="en-US" sz="1600" dirty="0" smtClean="0">
                          <a:solidFill>
                            <a:schemeClr val="tx1"/>
                          </a:solidFill>
                          <a:effectLst/>
                          <a:latin typeface="Arial" panose="020B0604020202020204" pitchFamily="34" charset="0"/>
                          <a:cs typeface="Arial" panose="020B0604020202020204" pitchFamily="34" charset="0"/>
                        </a:rPr>
                        <a:t>Institute </a:t>
                      </a:r>
                      <a:r>
                        <a:rPr lang="en-US" sz="1600" dirty="0">
                          <a:solidFill>
                            <a:schemeClr val="tx1"/>
                          </a:solidFill>
                          <a:effectLst/>
                          <a:latin typeface="Arial" panose="020B0604020202020204" pitchFamily="34" charset="0"/>
                          <a:cs typeface="Arial" panose="020B0604020202020204" pitchFamily="34" charset="0"/>
                        </a:rPr>
                        <a:t>for Healthcare Improvement</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Institute for Safe Medication Practices</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John D. </a:t>
                      </a:r>
                      <a:r>
                        <a:rPr lang="en-US" sz="1600" dirty="0" err="1">
                          <a:solidFill>
                            <a:schemeClr val="tx1"/>
                          </a:solidFill>
                          <a:effectLst/>
                          <a:latin typeface="Arial" panose="020B0604020202020204" pitchFamily="34" charset="0"/>
                          <a:cs typeface="Arial" panose="020B0604020202020204" pitchFamily="34" charset="0"/>
                        </a:rPr>
                        <a:t>Stoeckle</a:t>
                      </a:r>
                      <a:r>
                        <a:rPr lang="en-US" sz="1600" dirty="0">
                          <a:solidFill>
                            <a:schemeClr val="tx1"/>
                          </a:solidFill>
                          <a:effectLst/>
                          <a:latin typeface="Arial" panose="020B0604020202020204" pitchFamily="34" charset="0"/>
                          <a:cs typeface="Arial" panose="020B0604020202020204" pitchFamily="34" charset="0"/>
                        </a:rPr>
                        <a:t> Center for Primary Care Innovation</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Massachusetts Coalition for the Prevention of Medical Errors</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Medical University of South Carolina</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Memorial Hermann Health System</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MHA Keystone </a:t>
                      </a:r>
                      <a:r>
                        <a:rPr lang="en-US" sz="1600" dirty="0" smtClean="0">
                          <a:solidFill>
                            <a:schemeClr val="tx1"/>
                          </a:solidFill>
                          <a:effectLst/>
                          <a:latin typeface="Arial" panose="020B0604020202020204" pitchFamily="34" charset="0"/>
                          <a:cs typeface="Arial" panose="020B0604020202020204" pitchFamily="34" charset="0"/>
                        </a:rPr>
                        <a:t>Center</a:t>
                      </a:r>
                    </a:p>
                    <a:p>
                      <a:pPr marL="285750" marR="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600" dirty="0" smtClean="0">
                          <a:solidFill>
                            <a:schemeClr val="tx1"/>
                          </a:solidFill>
                          <a:effectLst/>
                          <a:latin typeface="Arial" panose="020B0604020202020204" pitchFamily="34" charset="0"/>
                          <a:cs typeface="Arial" panose="020B0604020202020204" pitchFamily="34" charset="0"/>
                        </a:rPr>
                        <a:t>Minnesota Alliance for Patient Safety</a:t>
                      </a:r>
                      <a:endParaRPr lang="en-US" sz="16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oFill/>
                  </a:tcPr>
                </a:tc>
                <a:tc>
                  <a:txBody>
                    <a:bodyPr/>
                    <a:lstStyle/>
                    <a:p>
                      <a:pPr marL="285750" marR="0" indent="-285750">
                        <a:lnSpc>
                          <a:spcPct val="100000"/>
                        </a:lnSpc>
                        <a:spcBef>
                          <a:spcPts val="600"/>
                        </a:spcBef>
                        <a:spcAft>
                          <a:spcPts val="0"/>
                        </a:spcAft>
                        <a:buFont typeface="Arial" panose="020B0604020202020204" pitchFamily="34" charset="0"/>
                        <a:buChar char="•"/>
                      </a:pPr>
                      <a:r>
                        <a:rPr lang="en-US" sz="1600" dirty="0" smtClean="0">
                          <a:solidFill>
                            <a:schemeClr val="tx1"/>
                          </a:solidFill>
                          <a:effectLst/>
                          <a:latin typeface="Arial" panose="020B0604020202020204" pitchFamily="34" charset="0"/>
                          <a:cs typeface="Arial" panose="020B0604020202020204" pitchFamily="34" charset="0"/>
                        </a:rPr>
                        <a:t>National Association for Healthcare                    Quality</a:t>
                      </a:r>
                    </a:p>
                    <a:p>
                      <a:pPr marL="285750" marR="0" indent="-285750">
                        <a:lnSpc>
                          <a:spcPct val="100000"/>
                        </a:lnSpc>
                        <a:spcBef>
                          <a:spcPts val="600"/>
                        </a:spcBef>
                        <a:spcAft>
                          <a:spcPts val="0"/>
                        </a:spcAft>
                        <a:buFont typeface="Arial" panose="020B0604020202020204" pitchFamily="34" charset="0"/>
                        <a:buChar char="•"/>
                      </a:pPr>
                      <a:r>
                        <a:rPr lang="en-US" sz="1600" dirty="0" smtClean="0">
                          <a:solidFill>
                            <a:schemeClr val="tx1"/>
                          </a:solidFill>
                          <a:effectLst/>
                          <a:latin typeface="Arial" panose="020B0604020202020204" pitchFamily="34" charset="0"/>
                          <a:cs typeface="Arial" panose="020B0604020202020204" pitchFamily="34" charset="0"/>
                        </a:rPr>
                        <a:t>Oregon </a:t>
                      </a:r>
                      <a:r>
                        <a:rPr lang="en-US" sz="1600" dirty="0">
                          <a:solidFill>
                            <a:schemeClr val="tx1"/>
                          </a:solidFill>
                          <a:effectLst/>
                          <a:latin typeface="Arial" panose="020B0604020202020204" pitchFamily="34" charset="0"/>
                          <a:cs typeface="Arial" panose="020B0604020202020204" pitchFamily="34" charset="0"/>
                        </a:rPr>
                        <a:t>Patient Safety Commission</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Pacific Business Group on Health</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Society of Hospital Medicine</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Society to Improve Diagnosis in Medicine </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Spartanburg Regional Healthcare </a:t>
                      </a:r>
                      <a:r>
                        <a:rPr lang="en-US" sz="1600" dirty="0" smtClean="0">
                          <a:solidFill>
                            <a:schemeClr val="tx1"/>
                          </a:solidFill>
                          <a:effectLst/>
                          <a:latin typeface="Arial" panose="020B0604020202020204" pitchFamily="34" charset="0"/>
                          <a:cs typeface="Arial" panose="020B0604020202020204" pitchFamily="34" charset="0"/>
                        </a:rPr>
                        <a:t/>
                      </a:r>
                      <a:br>
                        <a:rPr lang="en-US" sz="1600" dirty="0" smtClean="0">
                          <a:solidFill>
                            <a:schemeClr val="tx1"/>
                          </a:solidFill>
                          <a:effectLst/>
                          <a:latin typeface="Arial" panose="020B0604020202020204" pitchFamily="34" charset="0"/>
                          <a:cs typeface="Arial" panose="020B0604020202020204" pitchFamily="34" charset="0"/>
                        </a:rPr>
                      </a:br>
                      <a:r>
                        <a:rPr lang="en-US" sz="1600" dirty="0" smtClean="0">
                          <a:solidFill>
                            <a:schemeClr val="tx1"/>
                          </a:solidFill>
                          <a:effectLst/>
                          <a:latin typeface="Arial" panose="020B0604020202020204" pitchFamily="34" charset="0"/>
                          <a:cs typeface="Arial" panose="020B0604020202020204" pitchFamily="34" charset="0"/>
                        </a:rPr>
                        <a:t>System</a:t>
                      </a:r>
                      <a:endParaRPr lang="en-US" sz="1600" dirty="0">
                        <a:solidFill>
                          <a:schemeClr val="tx1"/>
                        </a:solidFill>
                        <a:effectLst/>
                        <a:latin typeface="Arial" panose="020B0604020202020204" pitchFamily="34" charset="0"/>
                        <a:cs typeface="Arial" panose="020B0604020202020204" pitchFamily="34" charset="0"/>
                      </a:endParaRP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The Task Force for Global Health</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Tennessee Hospital Association</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Tidelands Health</a:t>
                      </a:r>
                    </a:p>
                    <a:p>
                      <a:pPr marL="285750" marR="0" indent="-285750">
                        <a:lnSpc>
                          <a:spcPct val="100000"/>
                        </a:lnSpc>
                        <a:spcBef>
                          <a:spcPts val="600"/>
                        </a:spcBef>
                        <a:spcAft>
                          <a:spcPts val="0"/>
                        </a:spcAft>
                        <a:buFont typeface="Arial" panose="020B0604020202020204" pitchFamily="34" charset="0"/>
                        <a:buChar char="•"/>
                      </a:pPr>
                      <a:r>
                        <a:rPr lang="en-US" sz="1600" dirty="0">
                          <a:solidFill>
                            <a:schemeClr val="tx1"/>
                          </a:solidFill>
                          <a:effectLst/>
                          <a:latin typeface="Arial" panose="020B0604020202020204" pitchFamily="34" charset="0"/>
                          <a:cs typeface="Arial" panose="020B0604020202020204" pitchFamily="34" charset="0"/>
                        </a:rPr>
                        <a:t>Trident Health</a:t>
                      </a:r>
                    </a:p>
                    <a:p>
                      <a:pPr marL="0" marR="0">
                        <a:lnSpc>
                          <a:spcPct val="100000"/>
                        </a:lnSpc>
                        <a:spcBef>
                          <a:spcPts val="600"/>
                        </a:spcBef>
                        <a:spcAft>
                          <a:spcPts val="0"/>
                        </a:spcAft>
                      </a:pPr>
                      <a:endParaRPr lang="en-US" sz="16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noFill/>
                  </a:tcPr>
                </a:tc>
              </a:tr>
            </a:tbl>
          </a:graphicData>
        </a:graphic>
      </p:graphicFrame>
    </p:spTree>
    <p:extLst>
      <p:ext uri="{BB962C8B-B14F-4D97-AF65-F5344CB8AC3E}">
        <p14:creationId xmlns:p14="http://schemas.microsoft.com/office/powerpoint/2010/main" val="1525624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ctaylor\AppData\Local\Microsoft\Windows\Temporary Internet Files\Content.Outlook\Q3T1A7YA\Freefromharm_StateofPS_forP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630" y="228600"/>
            <a:ext cx="8626964" cy="589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5767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Current State of Patient Safety</a:t>
            </a:r>
            <a:endParaRPr lang="en-US" sz="3200" b="1" dirty="0"/>
          </a:p>
        </p:txBody>
      </p:sp>
      <p:sp>
        <p:nvSpPr>
          <p:cNvPr id="3" name="Content Placeholder 2"/>
          <p:cNvSpPr>
            <a:spLocks noGrp="1"/>
          </p:cNvSpPr>
          <p:nvPr>
            <p:ph idx="1"/>
          </p:nvPr>
        </p:nvSpPr>
        <p:spPr>
          <a:xfrm>
            <a:off x="304800" y="1371600"/>
            <a:ext cx="8534400" cy="4953000"/>
          </a:xfrm>
        </p:spPr>
        <p:txBody>
          <a:bodyPr>
            <a:normAutofit/>
          </a:bodyPr>
          <a:lstStyle/>
          <a:p>
            <a:r>
              <a:rPr lang="en-US" sz="2400" dirty="0"/>
              <a:t>Evidence mixed but panel overall felt that </a:t>
            </a:r>
            <a:r>
              <a:rPr lang="en-US" sz="2400" dirty="0" smtClean="0"/>
              <a:t>health </a:t>
            </a:r>
            <a:r>
              <a:rPr lang="en-US" sz="2400" dirty="0"/>
              <a:t>care is </a:t>
            </a:r>
            <a:r>
              <a:rPr lang="en-US" sz="2400" dirty="0" smtClean="0"/>
              <a:t>safer but there is more work to be done</a:t>
            </a:r>
          </a:p>
          <a:p>
            <a:endParaRPr lang="en-US" sz="2400" dirty="0"/>
          </a:p>
          <a:p>
            <a:r>
              <a:rPr lang="en-US" sz="2400" dirty="0" smtClean="0"/>
              <a:t>While limited, progress notable</a:t>
            </a:r>
          </a:p>
          <a:p>
            <a:pPr lvl="1">
              <a:buFont typeface="Courier New" panose="02070309020205020404" pitchFamily="49" charset="0"/>
              <a:buChar char="o"/>
            </a:pPr>
            <a:r>
              <a:rPr lang="en-US" sz="2400" dirty="0" smtClean="0"/>
              <a:t>Young field </a:t>
            </a:r>
          </a:p>
          <a:p>
            <a:pPr lvl="1">
              <a:buFont typeface="Courier New" panose="02070309020205020404" pitchFamily="49" charset="0"/>
              <a:buChar char="o"/>
            </a:pPr>
            <a:r>
              <a:rPr lang="en-US" sz="2400" dirty="0" smtClean="0"/>
              <a:t>Still developing scientific foundations</a:t>
            </a:r>
          </a:p>
          <a:p>
            <a:pPr lvl="1">
              <a:buFont typeface="Courier New" panose="02070309020205020404" pitchFamily="49" charset="0"/>
              <a:buChar char="o"/>
            </a:pPr>
            <a:r>
              <a:rPr lang="en-US" sz="2400" dirty="0" smtClean="0"/>
              <a:t>Received limited investment </a:t>
            </a:r>
          </a:p>
          <a:p>
            <a:endParaRPr lang="en-US" sz="2400" dirty="0" smtClean="0"/>
          </a:p>
          <a:p>
            <a:r>
              <a:rPr lang="en-US" sz="2400" dirty="0" smtClean="0"/>
              <a:t>Improving patient safety is a complex problem</a:t>
            </a:r>
          </a:p>
          <a:p>
            <a:pPr lvl="1">
              <a:buFont typeface="Courier New" panose="02070309020205020404" pitchFamily="49" charset="0"/>
              <a:buChar char="o"/>
            </a:pPr>
            <a:r>
              <a:rPr lang="en-US" sz="2400" dirty="0" smtClean="0"/>
              <a:t>Requires work by diverse disciplines to solve</a:t>
            </a:r>
          </a:p>
          <a:p>
            <a:pPr marL="457200" lvl="1" indent="0">
              <a:buNone/>
            </a:pPr>
            <a:endParaRPr lang="en-US" sz="2000" dirty="0"/>
          </a:p>
        </p:txBody>
      </p:sp>
    </p:spTree>
    <p:extLst>
      <p:ext uri="{BB962C8B-B14F-4D97-AF65-F5344CB8AC3E}">
        <p14:creationId xmlns:p14="http://schemas.microsoft.com/office/powerpoint/2010/main" val="305435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Total Systems Approach Needed</a:t>
            </a:r>
            <a:endParaRPr lang="en-US" sz="3200" b="1" dirty="0"/>
          </a:p>
        </p:txBody>
      </p:sp>
      <p:sp>
        <p:nvSpPr>
          <p:cNvPr id="3" name="Content Placeholder 2"/>
          <p:cNvSpPr>
            <a:spLocks noGrp="1"/>
          </p:cNvSpPr>
          <p:nvPr>
            <p:ph idx="1"/>
          </p:nvPr>
        </p:nvSpPr>
        <p:spPr>
          <a:xfrm>
            <a:off x="304800" y="1371600"/>
            <a:ext cx="8534400" cy="4876800"/>
          </a:xfrm>
        </p:spPr>
        <p:txBody>
          <a:bodyPr/>
          <a:lstStyle/>
          <a:p>
            <a:r>
              <a:rPr lang="en-US" sz="2400" dirty="0"/>
              <a:t>Advancing patient safety requires an overarching shift from reactive, piecemeal interventions to a total systems </a:t>
            </a:r>
            <a:r>
              <a:rPr lang="en-US" sz="2400" dirty="0" smtClean="0"/>
              <a:t>approach</a:t>
            </a:r>
          </a:p>
          <a:p>
            <a:endParaRPr lang="en-US" sz="2400" dirty="0"/>
          </a:p>
          <a:p>
            <a:r>
              <a:rPr lang="en-US" sz="2400" dirty="0" smtClean="0"/>
              <a:t>Need to embrace wider approach beyond specific, circumscribed initiatives to generate change</a:t>
            </a:r>
          </a:p>
          <a:p>
            <a:endParaRPr lang="en-US" sz="2400" dirty="0" smtClean="0"/>
          </a:p>
          <a:p>
            <a:r>
              <a:rPr lang="en-US" sz="2400" dirty="0" smtClean="0"/>
              <a:t>Fundamental finding: Initiatives can advance only with a key focus on teamwork, culture and patient engagement</a:t>
            </a:r>
          </a:p>
          <a:p>
            <a:endParaRPr lang="en-US" dirty="0" smtClean="0"/>
          </a:p>
        </p:txBody>
      </p:sp>
    </p:spTree>
    <p:extLst>
      <p:ext uri="{BB962C8B-B14F-4D97-AF65-F5344CB8AC3E}">
        <p14:creationId xmlns:p14="http://schemas.microsoft.com/office/powerpoint/2010/main" val="3466310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extBox 172"/>
          <p:cNvSpPr txBox="1"/>
          <p:nvPr/>
        </p:nvSpPr>
        <p:spPr>
          <a:xfrm>
            <a:off x="6857998" y="4484278"/>
            <a:ext cx="1791879" cy="1708160"/>
          </a:xfrm>
          <a:prstGeom prst="rect">
            <a:avLst/>
          </a:prstGeom>
          <a:noFill/>
        </p:spPr>
        <p:txBody>
          <a:bodyPr wrap="square" lIns="0" rIns="0" rtlCol="0" anchor="t" anchorCtr="0">
            <a:spAutoFit/>
          </a:bodyPr>
          <a:lstStyle/>
          <a:p>
            <a:pPr defTabSz="457200"/>
            <a:endParaRPr lang="en-US" sz="1050" dirty="0" smtClean="0">
              <a:solidFill>
                <a:srgbClr val="54565B"/>
              </a:solidFill>
            </a:endParaRPr>
          </a:p>
          <a:p>
            <a:pPr defTabSz="457200"/>
            <a:endParaRPr lang="en-US" sz="1050" dirty="0" smtClean="0">
              <a:solidFill>
                <a:srgbClr val="54565B"/>
              </a:solidFill>
            </a:endParaRPr>
          </a:p>
          <a:p>
            <a:pPr defTabSz="457200"/>
            <a:r>
              <a:rPr lang="en-US" sz="1050" dirty="0" smtClean="0">
                <a:solidFill>
                  <a:srgbClr val="54565B"/>
                </a:solidFill>
              </a:rPr>
              <a:t>To </a:t>
            </a:r>
            <a:r>
              <a:rPr lang="en-US" sz="1050" dirty="0">
                <a:solidFill>
                  <a:srgbClr val="54565B"/>
                </a:solidFill>
              </a:rPr>
              <a:t>make substantial </a:t>
            </a:r>
          </a:p>
          <a:p>
            <a:pPr defTabSz="457200"/>
            <a:r>
              <a:rPr lang="en-US" sz="1050" dirty="0">
                <a:solidFill>
                  <a:srgbClr val="54565B"/>
                </a:solidFill>
              </a:rPr>
              <a:t>advances in patient safety, both safety science and implementation science should be advanced, to more completely understand safety hazards and the best ways </a:t>
            </a:r>
          </a:p>
          <a:p>
            <a:pPr defTabSz="457200"/>
            <a:r>
              <a:rPr lang="en-US" sz="1050" dirty="0">
                <a:solidFill>
                  <a:srgbClr val="54565B"/>
                </a:solidFill>
              </a:rPr>
              <a:t>to prevent them. </a:t>
            </a:r>
          </a:p>
        </p:txBody>
      </p:sp>
      <p:cxnSp>
        <p:nvCxnSpPr>
          <p:cNvPr id="144" name="Straight Connector 143"/>
          <p:cNvCxnSpPr/>
          <p:nvPr/>
        </p:nvCxnSpPr>
        <p:spPr>
          <a:xfrm flipH="1">
            <a:off x="612002" y="4396263"/>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51" name="TextBox 150"/>
          <p:cNvSpPr txBox="1"/>
          <p:nvPr/>
        </p:nvSpPr>
        <p:spPr>
          <a:xfrm>
            <a:off x="612000" y="4484278"/>
            <a:ext cx="1791879" cy="1384995"/>
          </a:xfrm>
          <a:prstGeom prst="rect">
            <a:avLst/>
          </a:prstGeom>
          <a:noFill/>
        </p:spPr>
        <p:txBody>
          <a:bodyPr wrap="square" lIns="0" rIns="0" rtlCol="0" anchor="t" anchorCtr="0">
            <a:spAutoFit/>
          </a:bodyPr>
          <a:lstStyle/>
          <a:p>
            <a:pPr defTabSz="457200"/>
            <a:r>
              <a:rPr lang="en-US" sz="1050" dirty="0">
                <a:solidFill>
                  <a:srgbClr val="54565B"/>
                </a:solidFill>
              </a:rPr>
              <a:t>Improving safety requires an organizational culture that enables and prioritizes safety.  The importance of culture change needs to be brought </a:t>
            </a:r>
          </a:p>
          <a:p>
            <a:pPr defTabSz="457200"/>
            <a:r>
              <a:rPr lang="en-US" sz="1050" dirty="0">
                <a:solidFill>
                  <a:srgbClr val="54565B"/>
                </a:solidFill>
              </a:rPr>
              <a:t>to the forefront, rather than taking a backseat to other </a:t>
            </a:r>
          </a:p>
          <a:p>
            <a:pPr defTabSz="457200"/>
            <a:r>
              <a:rPr lang="en-US" sz="1050" dirty="0">
                <a:solidFill>
                  <a:srgbClr val="54565B"/>
                </a:solidFill>
              </a:rPr>
              <a:t>safety activities.</a:t>
            </a:r>
          </a:p>
        </p:txBody>
      </p:sp>
      <p:sp>
        <p:nvSpPr>
          <p:cNvPr id="164" name="TextBox 163"/>
          <p:cNvSpPr txBox="1"/>
          <p:nvPr/>
        </p:nvSpPr>
        <p:spPr>
          <a:xfrm>
            <a:off x="612000" y="3266329"/>
            <a:ext cx="1791879" cy="861774"/>
          </a:xfrm>
          <a:prstGeom prst="rect">
            <a:avLst/>
          </a:prstGeom>
          <a:noFill/>
        </p:spPr>
        <p:txBody>
          <a:bodyPr wrap="square" lIns="0" rIns="0" rtlCol="0" anchor="t" anchorCtr="0">
            <a:spAutoFit/>
          </a:bodyPr>
          <a:lstStyle/>
          <a:p>
            <a:pPr defTabSz="457200"/>
            <a:r>
              <a:rPr lang="en-US" sz="1250" b="1" cap="all" dirty="0">
                <a:solidFill>
                  <a:srgbClr val="472C73"/>
                </a:solidFill>
              </a:rPr>
              <a:t>1. Ensure that leaders establish and sustain a safety culture</a:t>
            </a:r>
          </a:p>
        </p:txBody>
      </p:sp>
      <p:sp>
        <p:nvSpPr>
          <p:cNvPr id="165" name="TextBox 164"/>
          <p:cNvSpPr txBox="1"/>
          <p:nvPr/>
        </p:nvSpPr>
        <p:spPr>
          <a:xfrm>
            <a:off x="2694000" y="3266329"/>
            <a:ext cx="1791879" cy="1054135"/>
          </a:xfrm>
          <a:prstGeom prst="rect">
            <a:avLst/>
          </a:prstGeom>
          <a:noFill/>
        </p:spPr>
        <p:txBody>
          <a:bodyPr wrap="square" lIns="0" rIns="0" rtlCol="0" anchor="t" anchorCtr="0">
            <a:spAutoFit/>
          </a:bodyPr>
          <a:lstStyle/>
          <a:p>
            <a:pPr defTabSz="457200"/>
            <a:r>
              <a:rPr lang="en-US" sz="1250" b="1" cap="all" dirty="0">
                <a:solidFill>
                  <a:srgbClr val="472C73"/>
                </a:solidFill>
              </a:rPr>
              <a:t>2. Create centralized and coordinated oversight of </a:t>
            </a:r>
          </a:p>
          <a:p>
            <a:pPr defTabSz="457200"/>
            <a:r>
              <a:rPr lang="en-US" sz="1250" b="1" cap="all" dirty="0">
                <a:solidFill>
                  <a:srgbClr val="472C73"/>
                </a:solidFill>
              </a:rPr>
              <a:t>patient safety</a:t>
            </a:r>
          </a:p>
        </p:txBody>
      </p:sp>
      <p:sp>
        <p:nvSpPr>
          <p:cNvPr id="166" name="TextBox 165"/>
          <p:cNvSpPr txBox="1"/>
          <p:nvPr/>
        </p:nvSpPr>
        <p:spPr>
          <a:xfrm>
            <a:off x="4776000" y="3266329"/>
            <a:ext cx="1898922" cy="1054135"/>
          </a:xfrm>
          <a:prstGeom prst="rect">
            <a:avLst/>
          </a:prstGeom>
          <a:noFill/>
        </p:spPr>
        <p:txBody>
          <a:bodyPr wrap="square" lIns="0" rIns="0" rtlCol="0" anchor="t" anchorCtr="0">
            <a:spAutoFit/>
          </a:bodyPr>
          <a:lstStyle/>
          <a:p>
            <a:pPr defTabSz="457200"/>
            <a:r>
              <a:rPr lang="en-US" sz="1250" b="1" cap="all" dirty="0">
                <a:solidFill>
                  <a:srgbClr val="472C73"/>
                </a:solidFill>
              </a:rPr>
              <a:t>3. Create a common set of safety metrics that reflect meaningful outcomes</a:t>
            </a:r>
          </a:p>
        </p:txBody>
      </p:sp>
      <p:sp>
        <p:nvSpPr>
          <p:cNvPr id="167" name="TextBox 166"/>
          <p:cNvSpPr txBox="1"/>
          <p:nvPr/>
        </p:nvSpPr>
        <p:spPr>
          <a:xfrm>
            <a:off x="6858000" y="3266329"/>
            <a:ext cx="1879600" cy="1054135"/>
          </a:xfrm>
          <a:prstGeom prst="rect">
            <a:avLst/>
          </a:prstGeom>
          <a:noFill/>
        </p:spPr>
        <p:txBody>
          <a:bodyPr wrap="square" lIns="0" rIns="0" rtlCol="0" anchor="t" anchorCtr="0">
            <a:spAutoFit/>
          </a:bodyPr>
          <a:lstStyle/>
          <a:p>
            <a:pPr defTabSz="457200"/>
            <a:r>
              <a:rPr lang="en-US" sz="1250" b="1" cap="all" dirty="0">
                <a:solidFill>
                  <a:srgbClr val="472C73"/>
                </a:solidFill>
              </a:rPr>
              <a:t>4. Increase funding for research </a:t>
            </a:r>
          </a:p>
          <a:p>
            <a:pPr defTabSz="457200"/>
            <a:r>
              <a:rPr lang="en-US" sz="1250" b="1" cap="all" dirty="0">
                <a:solidFill>
                  <a:srgbClr val="472C73"/>
                </a:solidFill>
              </a:rPr>
              <a:t>in patient safety </a:t>
            </a:r>
          </a:p>
          <a:p>
            <a:pPr defTabSz="457200"/>
            <a:r>
              <a:rPr lang="en-US" sz="1250" b="1" cap="all" dirty="0">
                <a:solidFill>
                  <a:srgbClr val="472C73"/>
                </a:solidFill>
              </a:rPr>
              <a:t>and implementation science</a:t>
            </a:r>
          </a:p>
        </p:txBody>
      </p:sp>
      <p:cxnSp>
        <p:nvCxnSpPr>
          <p:cNvPr id="168" name="Straight Connector 167"/>
          <p:cNvCxnSpPr/>
          <p:nvPr/>
        </p:nvCxnSpPr>
        <p:spPr>
          <a:xfrm flipH="1">
            <a:off x="2694000" y="4396263"/>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69" name="TextBox 168"/>
          <p:cNvSpPr txBox="1"/>
          <p:nvPr/>
        </p:nvSpPr>
        <p:spPr>
          <a:xfrm>
            <a:off x="2693998" y="4484278"/>
            <a:ext cx="1791879" cy="1061829"/>
          </a:xfrm>
          <a:prstGeom prst="rect">
            <a:avLst/>
          </a:prstGeom>
          <a:noFill/>
        </p:spPr>
        <p:txBody>
          <a:bodyPr wrap="square" lIns="0" rIns="0" rtlCol="0" anchor="t" anchorCtr="0">
            <a:spAutoFit/>
          </a:bodyPr>
          <a:lstStyle/>
          <a:p>
            <a:pPr defTabSz="457200"/>
            <a:r>
              <a:rPr lang="en-US" sz="1050" dirty="0">
                <a:solidFill>
                  <a:srgbClr val="54565B"/>
                </a:solidFill>
              </a:rPr>
              <a:t>Optimization of patient safety efforts requires the involvement, coordination, and oversight of national governing bodies and other safety organizations. </a:t>
            </a:r>
          </a:p>
        </p:txBody>
      </p:sp>
      <p:sp>
        <p:nvSpPr>
          <p:cNvPr id="171" name="TextBox 170"/>
          <p:cNvSpPr txBox="1"/>
          <p:nvPr/>
        </p:nvSpPr>
        <p:spPr>
          <a:xfrm>
            <a:off x="4800598" y="4484278"/>
            <a:ext cx="1791879" cy="1546577"/>
          </a:xfrm>
          <a:prstGeom prst="rect">
            <a:avLst/>
          </a:prstGeom>
          <a:noFill/>
        </p:spPr>
        <p:txBody>
          <a:bodyPr wrap="square" lIns="0" rIns="0" rtlCol="0" anchor="t" anchorCtr="0">
            <a:spAutoFit/>
          </a:bodyPr>
          <a:lstStyle/>
          <a:p>
            <a:pPr defTabSz="457200"/>
            <a:endParaRPr lang="en-US" sz="1050" dirty="0" smtClean="0">
              <a:solidFill>
                <a:srgbClr val="54565B"/>
              </a:solidFill>
            </a:endParaRPr>
          </a:p>
          <a:p>
            <a:pPr defTabSz="457200"/>
            <a:r>
              <a:rPr lang="en-US" sz="1050" dirty="0" smtClean="0">
                <a:solidFill>
                  <a:srgbClr val="54565B"/>
                </a:solidFill>
              </a:rPr>
              <a:t>Measurement </a:t>
            </a:r>
            <a:r>
              <a:rPr lang="en-US" sz="1050" dirty="0">
                <a:solidFill>
                  <a:srgbClr val="54565B"/>
                </a:solidFill>
              </a:rPr>
              <a:t>is foundational </a:t>
            </a:r>
          </a:p>
          <a:p>
            <a:pPr defTabSz="457200"/>
            <a:r>
              <a:rPr lang="en-US" sz="1050" dirty="0">
                <a:solidFill>
                  <a:srgbClr val="54565B"/>
                </a:solidFill>
              </a:rPr>
              <a:t>to advancing improvement. </a:t>
            </a:r>
          </a:p>
          <a:p>
            <a:pPr defTabSz="457200"/>
            <a:r>
              <a:rPr lang="en-US" sz="1050" dirty="0">
                <a:solidFill>
                  <a:srgbClr val="54565B"/>
                </a:solidFill>
              </a:rPr>
              <a:t>To advance safety, we need </a:t>
            </a:r>
          </a:p>
          <a:p>
            <a:pPr defTabSz="457200"/>
            <a:r>
              <a:rPr lang="en-US" sz="1050" dirty="0">
                <a:solidFill>
                  <a:srgbClr val="54565B"/>
                </a:solidFill>
              </a:rPr>
              <a:t>to establish standard metrics across the care continuum </a:t>
            </a:r>
          </a:p>
          <a:p>
            <a:pPr defTabSz="457200"/>
            <a:r>
              <a:rPr lang="en-US" sz="1050" dirty="0">
                <a:solidFill>
                  <a:srgbClr val="54565B"/>
                </a:solidFill>
              </a:rPr>
              <a:t>and create ways to identify and measure risks and </a:t>
            </a:r>
          </a:p>
          <a:p>
            <a:pPr defTabSz="457200"/>
            <a:r>
              <a:rPr lang="en-US" sz="1050" dirty="0">
                <a:solidFill>
                  <a:srgbClr val="54565B"/>
                </a:solidFill>
              </a:rPr>
              <a:t>hazards proactively.</a:t>
            </a:r>
          </a:p>
        </p:txBody>
      </p:sp>
      <p:cxnSp>
        <p:nvCxnSpPr>
          <p:cNvPr id="170" name="Straight Connector 169"/>
          <p:cNvCxnSpPr/>
          <p:nvPr/>
        </p:nvCxnSpPr>
        <p:spPr>
          <a:xfrm flipH="1">
            <a:off x="4797755" y="4572000"/>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flipH="1">
            <a:off x="6890625" y="4724400"/>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grpSp>
        <p:nvGrpSpPr>
          <p:cNvPr id="174" name="Group 76"/>
          <p:cNvGrpSpPr>
            <a:grpSpLocks/>
          </p:cNvGrpSpPr>
          <p:nvPr/>
        </p:nvGrpSpPr>
        <p:grpSpPr bwMode="auto">
          <a:xfrm>
            <a:off x="621591" y="2284413"/>
            <a:ext cx="1799438" cy="876068"/>
            <a:chOff x="1881" y="786"/>
            <a:chExt cx="951" cy="463"/>
          </a:xfrm>
        </p:grpSpPr>
        <p:sp>
          <p:nvSpPr>
            <p:cNvPr id="175" name="Freeform 77"/>
            <p:cNvSpPr>
              <a:spLocks noChangeArrowheads="1"/>
            </p:cNvSpPr>
            <p:nvPr/>
          </p:nvSpPr>
          <p:spPr bwMode="auto">
            <a:xfrm>
              <a:off x="2049" y="1167"/>
              <a:ext cx="614" cy="51"/>
            </a:xfrm>
            <a:custGeom>
              <a:avLst/>
              <a:gdLst>
                <a:gd name="T0" fmla="*/ 1356 w 2713"/>
                <a:gd name="T1" fmla="*/ 229 h 230"/>
                <a:gd name="T2" fmla="*/ 0 w 2713"/>
                <a:gd name="T3" fmla="*/ 229 h 230"/>
                <a:gd name="T4" fmla="*/ 0 w 2713"/>
                <a:gd name="T5" fmla="*/ 0 h 230"/>
                <a:gd name="T6" fmla="*/ 2712 w 2713"/>
                <a:gd name="T7" fmla="*/ 0 h 230"/>
                <a:gd name="T8" fmla="*/ 2712 w 2713"/>
                <a:gd name="T9" fmla="*/ 229 h 230"/>
                <a:gd name="T10" fmla="*/ 1356 w 2713"/>
                <a:gd name="T11" fmla="*/ 229 h 230"/>
              </a:gdLst>
              <a:ahLst/>
              <a:cxnLst>
                <a:cxn ang="0">
                  <a:pos x="T0" y="T1"/>
                </a:cxn>
                <a:cxn ang="0">
                  <a:pos x="T2" y="T3"/>
                </a:cxn>
                <a:cxn ang="0">
                  <a:pos x="T4" y="T5"/>
                </a:cxn>
                <a:cxn ang="0">
                  <a:pos x="T6" y="T7"/>
                </a:cxn>
                <a:cxn ang="0">
                  <a:pos x="T8" y="T9"/>
                </a:cxn>
                <a:cxn ang="0">
                  <a:pos x="T10" y="T11"/>
                </a:cxn>
              </a:cxnLst>
              <a:rect l="0" t="0" r="r" b="b"/>
              <a:pathLst>
                <a:path w="2713" h="230">
                  <a:moveTo>
                    <a:pt x="1356" y="229"/>
                  </a:moveTo>
                  <a:lnTo>
                    <a:pt x="0" y="229"/>
                  </a:lnTo>
                  <a:lnTo>
                    <a:pt x="0" y="0"/>
                  </a:lnTo>
                  <a:lnTo>
                    <a:pt x="2712" y="0"/>
                  </a:lnTo>
                  <a:lnTo>
                    <a:pt x="2712" y="229"/>
                  </a:lnTo>
                  <a:lnTo>
                    <a:pt x="1356" y="229"/>
                  </a:lnTo>
                </a:path>
              </a:pathLst>
            </a:custGeom>
            <a:solidFill>
              <a:srgbClr val="5EC3D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76" name="Freeform 78"/>
            <p:cNvSpPr>
              <a:spLocks noChangeArrowheads="1"/>
            </p:cNvSpPr>
            <p:nvPr/>
          </p:nvSpPr>
          <p:spPr bwMode="auto">
            <a:xfrm>
              <a:off x="1916" y="956"/>
              <a:ext cx="263" cy="111"/>
            </a:xfrm>
            <a:custGeom>
              <a:avLst/>
              <a:gdLst>
                <a:gd name="T0" fmla="*/ 1050 w 1164"/>
                <a:gd name="T1" fmla="*/ 121 h 495"/>
                <a:gd name="T2" fmla="*/ 841 w 1164"/>
                <a:gd name="T3" fmla="*/ 0 h 495"/>
                <a:gd name="T4" fmla="*/ 771 w 1164"/>
                <a:gd name="T5" fmla="*/ 203 h 495"/>
                <a:gd name="T6" fmla="*/ 582 w 1164"/>
                <a:gd name="T7" fmla="*/ 90 h 495"/>
                <a:gd name="T8" fmla="*/ 393 w 1164"/>
                <a:gd name="T9" fmla="*/ 203 h 495"/>
                <a:gd name="T10" fmla="*/ 322 w 1164"/>
                <a:gd name="T11" fmla="*/ 0 h 495"/>
                <a:gd name="T12" fmla="*/ 116 w 1164"/>
                <a:gd name="T13" fmla="*/ 121 h 495"/>
                <a:gd name="T14" fmla="*/ 31 w 1164"/>
                <a:gd name="T15" fmla="*/ 206 h 495"/>
                <a:gd name="T16" fmla="*/ 0 w 1164"/>
                <a:gd name="T17" fmla="*/ 322 h 495"/>
                <a:gd name="T18" fmla="*/ 0 w 1164"/>
                <a:gd name="T19" fmla="*/ 494 h 495"/>
                <a:gd name="T20" fmla="*/ 1163 w 1164"/>
                <a:gd name="T21" fmla="*/ 494 h 495"/>
                <a:gd name="T22" fmla="*/ 1163 w 1164"/>
                <a:gd name="T23" fmla="*/ 322 h 495"/>
                <a:gd name="T24" fmla="*/ 1135 w 1164"/>
                <a:gd name="T25" fmla="*/ 206 h 495"/>
                <a:gd name="T26" fmla="*/ 1050 w 1164"/>
                <a:gd name="T27" fmla="*/ 121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4" h="495">
                  <a:moveTo>
                    <a:pt x="1050" y="121"/>
                  </a:moveTo>
                  <a:lnTo>
                    <a:pt x="841" y="0"/>
                  </a:lnTo>
                  <a:lnTo>
                    <a:pt x="771" y="203"/>
                  </a:lnTo>
                  <a:lnTo>
                    <a:pt x="582" y="90"/>
                  </a:lnTo>
                  <a:lnTo>
                    <a:pt x="393" y="203"/>
                  </a:lnTo>
                  <a:lnTo>
                    <a:pt x="322" y="0"/>
                  </a:lnTo>
                  <a:lnTo>
                    <a:pt x="116" y="121"/>
                  </a:lnTo>
                  <a:cubicBezTo>
                    <a:pt x="82" y="141"/>
                    <a:pt x="54" y="169"/>
                    <a:pt x="31" y="206"/>
                  </a:cubicBezTo>
                  <a:cubicBezTo>
                    <a:pt x="12" y="243"/>
                    <a:pt x="0" y="282"/>
                    <a:pt x="0" y="322"/>
                  </a:cubicBezTo>
                  <a:lnTo>
                    <a:pt x="0" y="494"/>
                  </a:lnTo>
                  <a:lnTo>
                    <a:pt x="1163" y="494"/>
                  </a:lnTo>
                  <a:lnTo>
                    <a:pt x="1163" y="322"/>
                  </a:lnTo>
                  <a:cubicBezTo>
                    <a:pt x="1163" y="282"/>
                    <a:pt x="1155" y="243"/>
                    <a:pt x="1135" y="206"/>
                  </a:cubicBezTo>
                  <a:cubicBezTo>
                    <a:pt x="1115" y="169"/>
                    <a:pt x="1084" y="141"/>
                    <a:pt x="1050" y="121"/>
                  </a:cubicBezTo>
                </a:path>
              </a:pathLst>
            </a:custGeom>
            <a:solidFill>
              <a:srgbClr val="5EC3D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77" name="Freeform 79"/>
            <p:cNvSpPr>
              <a:spLocks noChangeArrowheads="1"/>
            </p:cNvSpPr>
            <p:nvPr/>
          </p:nvSpPr>
          <p:spPr bwMode="auto">
            <a:xfrm>
              <a:off x="1907" y="948"/>
              <a:ext cx="283" cy="128"/>
            </a:xfrm>
            <a:custGeom>
              <a:avLst/>
              <a:gdLst>
                <a:gd name="T0" fmla="*/ 1244 w 1254"/>
                <a:gd name="T1" fmla="*/ 570 h 571"/>
                <a:gd name="T2" fmla="*/ 0 w 1254"/>
                <a:gd name="T3" fmla="*/ 570 h 571"/>
                <a:gd name="T4" fmla="*/ 0 w 1254"/>
                <a:gd name="T5" fmla="*/ 356 h 571"/>
                <a:gd name="T6" fmla="*/ 36 w 1254"/>
                <a:gd name="T7" fmla="*/ 220 h 571"/>
                <a:gd name="T8" fmla="*/ 135 w 1254"/>
                <a:gd name="T9" fmla="*/ 122 h 571"/>
                <a:gd name="T10" fmla="*/ 341 w 1254"/>
                <a:gd name="T11" fmla="*/ 0 h 571"/>
                <a:gd name="T12" fmla="*/ 384 w 1254"/>
                <a:gd name="T13" fmla="*/ 71 h 571"/>
                <a:gd name="T14" fmla="*/ 178 w 1254"/>
                <a:gd name="T15" fmla="*/ 192 h 571"/>
                <a:gd name="T16" fmla="*/ 110 w 1254"/>
                <a:gd name="T17" fmla="*/ 263 h 571"/>
                <a:gd name="T18" fmla="*/ 84 w 1254"/>
                <a:gd name="T19" fmla="*/ 359 h 571"/>
                <a:gd name="T20" fmla="*/ 84 w 1254"/>
                <a:gd name="T21" fmla="*/ 491 h 571"/>
                <a:gd name="T22" fmla="*/ 1165 w 1254"/>
                <a:gd name="T23" fmla="*/ 491 h 571"/>
                <a:gd name="T24" fmla="*/ 1165 w 1254"/>
                <a:gd name="T25" fmla="*/ 359 h 571"/>
                <a:gd name="T26" fmla="*/ 1140 w 1254"/>
                <a:gd name="T27" fmla="*/ 263 h 571"/>
                <a:gd name="T28" fmla="*/ 1072 w 1254"/>
                <a:gd name="T29" fmla="*/ 192 h 571"/>
                <a:gd name="T30" fmla="*/ 866 w 1254"/>
                <a:gd name="T31" fmla="*/ 71 h 571"/>
                <a:gd name="T32" fmla="*/ 908 w 1254"/>
                <a:gd name="T33" fmla="*/ 0 h 571"/>
                <a:gd name="T34" fmla="*/ 1117 w 1254"/>
                <a:gd name="T35" fmla="*/ 122 h 571"/>
                <a:gd name="T36" fmla="*/ 1216 w 1254"/>
                <a:gd name="T37" fmla="*/ 220 h 571"/>
                <a:gd name="T38" fmla="*/ 1253 w 1254"/>
                <a:gd name="T39" fmla="*/ 356 h 571"/>
                <a:gd name="T40" fmla="*/ 1253 w 1254"/>
                <a:gd name="T41" fmla="*/ 570 h 571"/>
                <a:gd name="T42" fmla="*/ 1244 w 1254"/>
                <a:gd name="T43" fmla="*/ 57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4" h="571">
                  <a:moveTo>
                    <a:pt x="1244" y="570"/>
                  </a:moveTo>
                  <a:lnTo>
                    <a:pt x="0" y="570"/>
                  </a:lnTo>
                  <a:lnTo>
                    <a:pt x="0" y="356"/>
                  </a:lnTo>
                  <a:cubicBezTo>
                    <a:pt x="0" y="308"/>
                    <a:pt x="11" y="263"/>
                    <a:pt x="36" y="220"/>
                  </a:cubicBezTo>
                  <a:cubicBezTo>
                    <a:pt x="59" y="178"/>
                    <a:pt x="93" y="144"/>
                    <a:pt x="135" y="122"/>
                  </a:cubicBezTo>
                  <a:lnTo>
                    <a:pt x="341" y="0"/>
                  </a:lnTo>
                  <a:lnTo>
                    <a:pt x="384" y="71"/>
                  </a:lnTo>
                  <a:lnTo>
                    <a:pt x="178" y="192"/>
                  </a:lnTo>
                  <a:cubicBezTo>
                    <a:pt x="149" y="209"/>
                    <a:pt x="124" y="234"/>
                    <a:pt x="110" y="263"/>
                  </a:cubicBezTo>
                  <a:cubicBezTo>
                    <a:pt x="96" y="291"/>
                    <a:pt x="84" y="325"/>
                    <a:pt x="84" y="359"/>
                  </a:cubicBezTo>
                  <a:lnTo>
                    <a:pt x="84" y="491"/>
                  </a:lnTo>
                  <a:lnTo>
                    <a:pt x="1165" y="491"/>
                  </a:lnTo>
                  <a:lnTo>
                    <a:pt x="1165" y="359"/>
                  </a:lnTo>
                  <a:cubicBezTo>
                    <a:pt x="1165" y="325"/>
                    <a:pt x="1157" y="294"/>
                    <a:pt x="1140" y="263"/>
                  </a:cubicBezTo>
                  <a:cubicBezTo>
                    <a:pt x="1123" y="234"/>
                    <a:pt x="1100" y="209"/>
                    <a:pt x="1072" y="192"/>
                  </a:cubicBezTo>
                  <a:lnTo>
                    <a:pt x="866" y="71"/>
                  </a:lnTo>
                  <a:lnTo>
                    <a:pt x="908" y="0"/>
                  </a:lnTo>
                  <a:lnTo>
                    <a:pt x="1117" y="122"/>
                  </a:lnTo>
                  <a:cubicBezTo>
                    <a:pt x="1160" y="147"/>
                    <a:pt x="1194" y="181"/>
                    <a:pt x="1216" y="220"/>
                  </a:cubicBezTo>
                  <a:cubicBezTo>
                    <a:pt x="1239" y="263"/>
                    <a:pt x="1253" y="308"/>
                    <a:pt x="1253" y="356"/>
                  </a:cubicBezTo>
                  <a:lnTo>
                    <a:pt x="1253" y="570"/>
                  </a:lnTo>
                  <a:lnTo>
                    <a:pt x="1244" y="570"/>
                  </a:lnTo>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78" name="Freeform 80"/>
            <p:cNvSpPr>
              <a:spLocks noChangeArrowheads="1"/>
            </p:cNvSpPr>
            <p:nvPr/>
          </p:nvSpPr>
          <p:spPr bwMode="auto">
            <a:xfrm>
              <a:off x="1978" y="786"/>
              <a:ext cx="139" cy="139"/>
            </a:xfrm>
            <a:custGeom>
              <a:avLst/>
              <a:gdLst>
                <a:gd name="T0" fmla="*/ 82 w 616"/>
                <a:gd name="T1" fmla="*/ 305 h 616"/>
                <a:gd name="T2" fmla="*/ 308 w 616"/>
                <a:gd name="T3" fmla="*/ 531 h 616"/>
                <a:gd name="T4" fmla="*/ 533 w 616"/>
                <a:gd name="T5" fmla="*/ 305 h 616"/>
                <a:gd name="T6" fmla="*/ 308 w 616"/>
                <a:gd name="T7" fmla="*/ 79 h 616"/>
                <a:gd name="T8" fmla="*/ 82 w 616"/>
                <a:gd name="T9" fmla="*/ 305 h 616"/>
                <a:gd name="T10" fmla="*/ 0 w 616"/>
                <a:gd name="T11" fmla="*/ 308 h 616"/>
                <a:gd name="T12" fmla="*/ 308 w 616"/>
                <a:gd name="T13" fmla="*/ 0 h 616"/>
                <a:gd name="T14" fmla="*/ 615 w 616"/>
                <a:gd name="T15" fmla="*/ 308 h 616"/>
                <a:gd name="T16" fmla="*/ 308 w 616"/>
                <a:gd name="T17" fmla="*/ 615 h 616"/>
                <a:gd name="T18" fmla="*/ 0 w 616"/>
                <a:gd name="T19" fmla="*/ 308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616">
                  <a:moveTo>
                    <a:pt x="82" y="305"/>
                  </a:moveTo>
                  <a:cubicBezTo>
                    <a:pt x="82" y="429"/>
                    <a:pt x="183" y="531"/>
                    <a:pt x="308" y="531"/>
                  </a:cubicBezTo>
                  <a:cubicBezTo>
                    <a:pt x="432" y="531"/>
                    <a:pt x="533" y="429"/>
                    <a:pt x="533" y="305"/>
                  </a:cubicBezTo>
                  <a:cubicBezTo>
                    <a:pt x="536" y="181"/>
                    <a:pt x="435" y="79"/>
                    <a:pt x="308" y="79"/>
                  </a:cubicBezTo>
                  <a:cubicBezTo>
                    <a:pt x="183" y="79"/>
                    <a:pt x="82" y="181"/>
                    <a:pt x="82" y="305"/>
                  </a:cubicBezTo>
                  <a:close/>
                  <a:moveTo>
                    <a:pt x="0" y="308"/>
                  </a:moveTo>
                  <a:cubicBezTo>
                    <a:pt x="0" y="139"/>
                    <a:pt x="138" y="0"/>
                    <a:pt x="308" y="0"/>
                  </a:cubicBezTo>
                  <a:cubicBezTo>
                    <a:pt x="477" y="0"/>
                    <a:pt x="615" y="139"/>
                    <a:pt x="615" y="308"/>
                  </a:cubicBezTo>
                  <a:cubicBezTo>
                    <a:pt x="615" y="477"/>
                    <a:pt x="480" y="615"/>
                    <a:pt x="308" y="615"/>
                  </a:cubicBezTo>
                  <a:cubicBezTo>
                    <a:pt x="138" y="615"/>
                    <a:pt x="0" y="477"/>
                    <a:pt x="0" y="308"/>
                  </a:cubicBez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79" name="Freeform 81"/>
            <p:cNvSpPr>
              <a:spLocks noChangeArrowheads="1"/>
            </p:cNvSpPr>
            <p:nvPr/>
          </p:nvSpPr>
          <p:spPr bwMode="auto">
            <a:xfrm>
              <a:off x="2027" y="981"/>
              <a:ext cx="42" cy="47"/>
            </a:xfrm>
            <a:custGeom>
              <a:avLst/>
              <a:gdLst>
                <a:gd name="T0" fmla="*/ 0 w 190"/>
                <a:gd name="T1" fmla="*/ 54 h 213"/>
                <a:gd name="T2" fmla="*/ 51 w 190"/>
                <a:gd name="T3" fmla="*/ 186 h 213"/>
                <a:gd name="T4" fmla="*/ 141 w 190"/>
                <a:gd name="T5" fmla="*/ 198 h 213"/>
                <a:gd name="T6" fmla="*/ 189 w 190"/>
                <a:gd name="T7" fmla="*/ 56 h 213"/>
                <a:gd name="T8" fmla="*/ 130 w 190"/>
                <a:gd name="T9" fmla="*/ 0 h 213"/>
                <a:gd name="T10" fmla="*/ 26 w 190"/>
                <a:gd name="T11" fmla="*/ 14 h 213"/>
                <a:gd name="T12" fmla="*/ 0 w 190"/>
                <a:gd name="T13" fmla="*/ 54 h 213"/>
              </a:gdLst>
              <a:ahLst/>
              <a:cxnLst>
                <a:cxn ang="0">
                  <a:pos x="T0" y="T1"/>
                </a:cxn>
                <a:cxn ang="0">
                  <a:pos x="T2" y="T3"/>
                </a:cxn>
                <a:cxn ang="0">
                  <a:pos x="T4" y="T5"/>
                </a:cxn>
                <a:cxn ang="0">
                  <a:pos x="T6" y="T7"/>
                </a:cxn>
                <a:cxn ang="0">
                  <a:pos x="T8" y="T9"/>
                </a:cxn>
                <a:cxn ang="0">
                  <a:pos x="T10" y="T11"/>
                </a:cxn>
                <a:cxn ang="0">
                  <a:pos x="T12" y="T13"/>
                </a:cxn>
              </a:cxnLst>
              <a:rect l="0" t="0" r="r" b="b"/>
              <a:pathLst>
                <a:path w="190" h="213">
                  <a:moveTo>
                    <a:pt x="0" y="54"/>
                  </a:moveTo>
                  <a:lnTo>
                    <a:pt x="51" y="186"/>
                  </a:lnTo>
                  <a:cubicBezTo>
                    <a:pt x="51" y="186"/>
                    <a:pt x="129" y="212"/>
                    <a:pt x="141" y="198"/>
                  </a:cubicBezTo>
                  <a:cubicBezTo>
                    <a:pt x="152" y="183"/>
                    <a:pt x="189" y="64"/>
                    <a:pt x="189" y="56"/>
                  </a:cubicBezTo>
                  <a:cubicBezTo>
                    <a:pt x="189" y="47"/>
                    <a:pt x="130" y="0"/>
                    <a:pt x="130" y="0"/>
                  </a:cubicBezTo>
                  <a:lnTo>
                    <a:pt x="26" y="14"/>
                  </a:lnTo>
                  <a:lnTo>
                    <a:pt x="0" y="54"/>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0" name="Freeform 82"/>
            <p:cNvSpPr>
              <a:spLocks noChangeArrowheads="1"/>
            </p:cNvSpPr>
            <p:nvPr/>
          </p:nvSpPr>
          <p:spPr bwMode="auto">
            <a:xfrm>
              <a:off x="1979" y="936"/>
              <a:ext cx="138" cy="79"/>
            </a:xfrm>
            <a:custGeom>
              <a:avLst/>
              <a:gdLst>
                <a:gd name="T0" fmla="*/ 93 w 613"/>
                <a:gd name="T1" fmla="*/ 96 h 351"/>
                <a:gd name="T2" fmla="*/ 138 w 613"/>
                <a:gd name="T3" fmla="*/ 228 h 351"/>
                <a:gd name="T4" fmla="*/ 304 w 613"/>
                <a:gd name="T5" fmla="*/ 129 h 351"/>
                <a:gd name="T6" fmla="*/ 471 w 613"/>
                <a:gd name="T7" fmla="*/ 228 h 351"/>
                <a:gd name="T8" fmla="*/ 516 w 613"/>
                <a:gd name="T9" fmla="*/ 96 h 351"/>
                <a:gd name="T10" fmla="*/ 499 w 613"/>
                <a:gd name="T11" fmla="*/ 79 h 351"/>
                <a:gd name="T12" fmla="*/ 107 w 613"/>
                <a:gd name="T13" fmla="*/ 79 h 351"/>
                <a:gd name="T14" fmla="*/ 93 w 613"/>
                <a:gd name="T15" fmla="*/ 96 h 351"/>
                <a:gd name="T16" fmla="*/ 516 w 613"/>
                <a:gd name="T17" fmla="*/ 350 h 351"/>
                <a:gd name="T18" fmla="*/ 304 w 613"/>
                <a:gd name="T19" fmla="*/ 223 h 351"/>
                <a:gd name="T20" fmla="*/ 93 w 613"/>
                <a:gd name="T21" fmla="*/ 350 h 351"/>
                <a:gd name="T22" fmla="*/ 0 w 613"/>
                <a:gd name="T23" fmla="*/ 76 h 351"/>
                <a:gd name="T24" fmla="*/ 76 w 613"/>
                <a:gd name="T25" fmla="*/ 0 h 351"/>
                <a:gd name="T26" fmla="*/ 536 w 613"/>
                <a:gd name="T27" fmla="*/ 0 h 351"/>
                <a:gd name="T28" fmla="*/ 612 w 613"/>
                <a:gd name="T29" fmla="*/ 76 h 351"/>
                <a:gd name="T30" fmla="*/ 516 w 613"/>
                <a:gd name="T31" fmla="*/ 35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3" h="351">
                  <a:moveTo>
                    <a:pt x="93" y="96"/>
                  </a:moveTo>
                  <a:lnTo>
                    <a:pt x="138" y="228"/>
                  </a:lnTo>
                  <a:lnTo>
                    <a:pt x="304" y="129"/>
                  </a:lnTo>
                  <a:lnTo>
                    <a:pt x="471" y="228"/>
                  </a:lnTo>
                  <a:lnTo>
                    <a:pt x="516" y="96"/>
                  </a:lnTo>
                  <a:lnTo>
                    <a:pt x="499" y="79"/>
                  </a:lnTo>
                  <a:lnTo>
                    <a:pt x="107" y="79"/>
                  </a:lnTo>
                  <a:lnTo>
                    <a:pt x="93" y="96"/>
                  </a:lnTo>
                  <a:close/>
                  <a:moveTo>
                    <a:pt x="516" y="350"/>
                  </a:moveTo>
                  <a:lnTo>
                    <a:pt x="304" y="223"/>
                  </a:lnTo>
                  <a:lnTo>
                    <a:pt x="93" y="350"/>
                  </a:lnTo>
                  <a:lnTo>
                    <a:pt x="0" y="76"/>
                  </a:lnTo>
                  <a:lnTo>
                    <a:pt x="76" y="0"/>
                  </a:lnTo>
                  <a:lnTo>
                    <a:pt x="536" y="0"/>
                  </a:lnTo>
                  <a:lnTo>
                    <a:pt x="612" y="76"/>
                  </a:lnTo>
                  <a:lnTo>
                    <a:pt x="516" y="350"/>
                  </a:ln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1" name="Freeform 83"/>
            <p:cNvSpPr>
              <a:spLocks noChangeArrowheads="1"/>
            </p:cNvSpPr>
            <p:nvPr/>
          </p:nvSpPr>
          <p:spPr bwMode="auto">
            <a:xfrm>
              <a:off x="2027" y="1025"/>
              <a:ext cx="43" cy="41"/>
            </a:xfrm>
            <a:custGeom>
              <a:avLst/>
              <a:gdLst>
                <a:gd name="T0" fmla="*/ 60 w 193"/>
                <a:gd name="T1" fmla="*/ 11 h 187"/>
                <a:gd name="T2" fmla="*/ 0 w 193"/>
                <a:gd name="T3" fmla="*/ 169 h 187"/>
                <a:gd name="T4" fmla="*/ 192 w 193"/>
                <a:gd name="T5" fmla="*/ 186 h 187"/>
                <a:gd name="T6" fmla="*/ 130 w 193"/>
                <a:gd name="T7" fmla="*/ 0 h 187"/>
                <a:gd name="T8" fmla="*/ 60 w 193"/>
                <a:gd name="T9" fmla="*/ 11 h 187"/>
              </a:gdLst>
              <a:ahLst/>
              <a:cxnLst>
                <a:cxn ang="0">
                  <a:pos x="T0" y="T1"/>
                </a:cxn>
                <a:cxn ang="0">
                  <a:pos x="T2" y="T3"/>
                </a:cxn>
                <a:cxn ang="0">
                  <a:pos x="T4" y="T5"/>
                </a:cxn>
                <a:cxn ang="0">
                  <a:pos x="T6" y="T7"/>
                </a:cxn>
                <a:cxn ang="0">
                  <a:pos x="T8" y="T9"/>
                </a:cxn>
              </a:cxnLst>
              <a:rect l="0" t="0" r="r" b="b"/>
              <a:pathLst>
                <a:path w="193" h="187">
                  <a:moveTo>
                    <a:pt x="60" y="11"/>
                  </a:moveTo>
                  <a:lnTo>
                    <a:pt x="0" y="169"/>
                  </a:lnTo>
                  <a:lnTo>
                    <a:pt x="192" y="186"/>
                  </a:lnTo>
                  <a:lnTo>
                    <a:pt x="130" y="0"/>
                  </a:lnTo>
                  <a:lnTo>
                    <a:pt x="60" y="1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2" name="Freeform 84"/>
            <p:cNvSpPr>
              <a:spLocks noChangeArrowheads="1"/>
            </p:cNvSpPr>
            <p:nvPr/>
          </p:nvSpPr>
          <p:spPr bwMode="auto">
            <a:xfrm>
              <a:off x="2019" y="990"/>
              <a:ext cx="59" cy="79"/>
            </a:xfrm>
            <a:custGeom>
              <a:avLst/>
              <a:gdLst>
                <a:gd name="T0" fmla="*/ 0 w 263"/>
                <a:gd name="T1" fmla="*/ 353 h 354"/>
                <a:gd name="T2" fmla="*/ 67 w 263"/>
                <a:gd name="T3" fmla="*/ 353 h 354"/>
                <a:gd name="T4" fmla="*/ 118 w 263"/>
                <a:gd name="T5" fmla="*/ 184 h 354"/>
                <a:gd name="T6" fmla="*/ 141 w 263"/>
                <a:gd name="T7" fmla="*/ 184 h 354"/>
                <a:gd name="T8" fmla="*/ 192 w 263"/>
                <a:gd name="T9" fmla="*/ 353 h 354"/>
                <a:gd name="T10" fmla="*/ 262 w 263"/>
                <a:gd name="T11" fmla="*/ 353 h 354"/>
                <a:gd name="T12" fmla="*/ 200 w 263"/>
                <a:gd name="T13" fmla="*/ 153 h 354"/>
                <a:gd name="T14" fmla="*/ 256 w 263"/>
                <a:gd name="T15" fmla="*/ 26 h 354"/>
                <a:gd name="T16" fmla="*/ 197 w 263"/>
                <a:gd name="T17" fmla="*/ 0 h 354"/>
                <a:gd name="T18" fmla="*/ 144 w 263"/>
                <a:gd name="T19" fmla="*/ 119 h 354"/>
                <a:gd name="T20" fmla="*/ 115 w 263"/>
                <a:gd name="T21" fmla="*/ 119 h 354"/>
                <a:gd name="T22" fmla="*/ 62 w 263"/>
                <a:gd name="T23" fmla="*/ 0 h 354"/>
                <a:gd name="T24" fmla="*/ 2 w 263"/>
                <a:gd name="T25" fmla="*/ 26 h 354"/>
                <a:gd name="T26" fmla="*/ 59 w 263"/>
                <a:gd name="T27" fmla="*/ 153 h 354"/>
                <a:gd name="T28" fmla="*/ 0 w 263"/>
                <a:gd name="T29" fmla="*/ 35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3" h="354">
                  <a:moveTo>
                    <a:pt x="0" y="353"/>
                  </a:moveTo>
                  <a:lnTo>
                    <a:pt x="67" y="353"/>
                  </a:lnTo>
                  <a:lnTo>
                    <a:pt x="118" y="184"/>
                  </a:lnTo>
                  <a:lnTo>
                    <a:pt x="141" y="184"/>
                  </a:lnTo>
                  <a:lnTo>
                    <a:pt x="192" y="353"/>
                  </a:lnTo>
                  <a:lnTo>
                    <a:pt x="262" y="353"/>
                  </a:lnTo>
                  <a:lnTo>
                    <a:pt x="200" y="153"/>
                  </a:lnTo>
                  <a:lnTo>
                    <a:pt x="256" y="26"/>
                  </a:lnTo>
                  <a:lnTo>
                    <a:pt x="197" y="0"/>
                  </a:lnTo>
                  <a:lnTo>
                    <a:pt x="144" y="119"/>
                  </a:lnTo>
                  <a:lnTo>
                    <a:pt x="115" y="119"/>
                  </a:lnTo>
                  <a:lnTo>
                    <a:pt x="62" y="0"/>
                  </a:lnTo>
                  <a:lnTo>
                    <a:pt x="2" y="26"/>
                  </a:lnTo>
                  <a:lnTo>
                    <a:pt x="59" y="153"/>
                  </a:lnTo>
                  <a:lnTo>
                    <a:pt x="0" y="353"/>
                  </a:lnTo>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3" name="Freeform 85"/>
            <p:cNvSpPr>
              <a:spLocks noChangeArrowheads="1"/>
            </p:cNvSpPr>
            <p:nvPr/>
          </p:nvSpPr>
          <p:spPr bwMode="auto">
            <a:xfrm>
              <a:off x="2532" y="956"/>
              <a:ext cx="263" cy="111"/>
            </a:xfrm>
            <a:custGeom>
              <a:avLst/>
              <a:gdLst>
                <a:gd name="T0" fmla="*/ 1047 w 1164"/>
                <a:gd name="T1" fmla="*/ 121 h 495"/>
                <a:gd name="T2" fmla="*/ 841 w 1164"/>
                <a:gd name="T3" fmla="*/ 0 h 495"/>
                <a:gd name="T4" fmla="*/ 770 w 1164"/>
                <a:gd name="T5" fmla="*/ 203 h 495"/>
                <a:gd name="T6" fmla="*/ 581 w 1164"/>
                <a:gd name="T7" fmla="*/ 90 h 495"/>
                <a:gd name="T8" fmla="*/ 392 w 1164"/>
                <a:gd name="T9" fmla="*/ 203 h 495"/>
                <a:gd name="T10" fmla="*/ 322 w 1164"/>
                <a:gd name="T11" fmla="*/ 0 h 495"/>
                <a:gd name="T12" fmla="*/ 116 w 1164"/>
                <a:gd name="T13" fmla="*/ 121 h 495"/>
                <a:gd name="T14" fmla="*/ 31 w 1164"/>
                <a:gd name="T15" fmla="*/ 206 h 495"/>
                <a:gd name="T16" fmla="*/ 0 w 1164"/>
                <a:gd name="T17" fmla="*/ 322 h 495"/>
                <a:gd name="T18" fmla="*/ 0 w 1164"/>
                <a:gd name="T19" fmla="*/ 494 h 495"/>
                <a:gd name="T20" fmla="*/ 1163 w 1164"/>
                <a:gd name="T21" fmla="*/ 494 h 495"/>
                <a:gd name="T22" fmla="*/ 1163 w 1164"/>
                <a:gd name="T23" fmla="*/ 322 h 495"/>
                <a:gd name="T24" fmla="*/ 1132 w 1164"/>
                <a:gd name="T25" fmla="*/ 206 h 495"/>
                <a:gd name="T26" fmla="*/ 1047 w 1164"/>
                <a:gd name="T27" fmla="*/ 121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4" h="495">
                  <a:moveTo>
                    <a:pt x="1047" y="121"/>
                  </a:moveTo>
                  <a:lnTo>
                    <a:pt x="841" y="0"/>
                  </a:lnTo>
                  <a:lnTo>
                    <a:pt x="770" y="203"/>
                  </a:lnTo>
                  <a:lnTo>
                    <a:pt x="581" y="90"/>
                  </a:lnTo>
                  <a:lnTo>
                    <a:pt x="392" y="203"/>
                  </a:lnTo>
                  <a:lnTo>
                    <a:pt x="322" y="0"/>
                  </a:lnTo>
                  <a:lnTo>
                    <a:pt x="116" y="121"/>
                  </a:lnTo>
                  <a:cubicBezTo>
                    <a:pt x="82" y="141"/>
                    <a:pt x="54" y="169"/>
                    <a:pt x="31" y="206"/>
                  </a:cubicBezTo>
                  <a:cubicBezTo>
                    <a:pt x="11" y="243"/>
                    <a:pt x="0" y="282"/>
                    <a:pt x="0" y="322"/>
                  </a:cubicBezTo>
                  <a:lnTo>
                    <a:pt x="0" y="494"/>
                  </a:lnTo>
                  <a:lnTo>
                    <a:pt x="1163" y="494"/>
                  </a:lnTo>
                  <a:lnTo>
                    <a:pt x="1163" y="322"/>
                  </a:lnTo>
                  <a:cubicBezTo>
                    <a:pt x="1163" y="282"/>
                    <a:pt x="1151" y="243"/>
                    <a:pt x="1132" y="206"/>
                  </a:cubicBezTo>
                  <a:cubicBezTo>
                    <a:pt x="1112" y="169"/>
                    <a:pt x="1081" y="141"/>
                    <a:pt x="1047" y="121"/>
                  </a:cubicBezTo>
                </a:path>
              </a:pathLst>
            </a:custGeom>
            <a:solidFill>
              <a:srgbClr val="5EC3D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4" name="Freeform 86"/>
            <p:cNvSpPr>
              <a:spLocks noChangeArrowheads="1"/>
            </p:cNvSpPr>
            <p:nvPr/>
          </p:nvSpPr>
          <p:spPr bwMode="auto">
            <a:xfrm>
              <a:off x="2522" y="948"/>
              <a:ext cx="283" cy="128"/>
            </a:xfrm>
            <a:custGeom>
              <a:avLst/>
              <a:gdLst>
                <a:gd name="T0" fmla="*/ 1244 w 1254"/>
                <a:gd name="T1" fmla="*/ 570 h 571"/>
                <a:gd name="T2" fmla="*/ 0 w 1254"/>
                <a:gd name="T3" fmla="*/ 570 h 571"/>
                <a:gd name="T4" fmla="*/ 0 w 1254"/>
                <a:gd name="T5" fmla="*/ 356 h 571"/>
                <a:gd name="T6" fmla="*/ 36 w 1254"/>
                <a:gd name="T7" fmla="*/ 220 h 571"/>
                <a:gd name="T8" fmla="*/ 135 w 1254"/>
                <a:gd name="T9" fmla="*/ 122 h 571"/>
                <a:gd name="T10" fmla="*/ 341 w 1254"/>
                <a:gd name="T11" fmla="*/ 0 h 571"/>
                <a:gd name="T12" fmla="*/ 383 w 1254"/>
                <a:gd name="T13" fmla="*/ 71 h 571"/>
                <a:gd name="T14" fmla="*/ 177 w 1254"/>
                <a:gd name="T15" fmla="*/ 192 h 571"/>
                <a:gd name="T16" fmla="*/ 110 w 1254"/>
                <a:gd name="T17" fmla="*/ 263 h 571"/>
                <a:gd name="T18" fmla="*/ 84 w 1254"/>
                <a:gd name="T19" fmla="*/ 359 h 571"/>
                <a:gd name="T20" fmla="*/ 84 w 1254"/>
                <a:gd name="T21" fmla="*/ 491 h 571"/>
                <a:gd name="T22" fmla="*/ 1165 w 1254"/>
                <a:gd name="T23" fmla="*/ 491 h 571"/>
                <a:gd name="T24" fmla="*/ 1165 w 1254"/>
                <a:gd name="T25" fmla="*/ 359 h 571"/>
                <a:gd name="T26" fmla="*/ 1140 w 1254"/>
                <a:gd name="T27" fmla="*/ 263 h 571"/>
                <a:gd name="T28" fmla="*/ 1072 w 1254"/>
                <a:gd name="T29" fmla="*/ 192 h 571"/>
                <a:gd name="T30" fmla="*/ 866 w 1254"/>
                <a:gd name="T31" fmla="*/ 71 h 571"/>
                <a:gd name="T32" fmla="*/ 908 w 1254"/>
                <a:gd name="T33" fmla="*/ 0 h 571"/>
                <a:gd name="T34" fmla="*/ 1117 w 1254"/>
                <a:gd name="T35" fmla="*/ 122 h 571"/>
                <a:gd name="T36" fmla="*/ 1216 w 1254"/>
                <a:gd name="T37" fmla="*/ 220 h 571"/>
                <a:gd name="T38" fmla="*/ 1253 w 1254"/>
                <a:gd name="T39" fmla="*/ 356 h 571"/>
                <a:gd name="T40" fmla="*/ 1253 w 1254"/>
                <a:gd name="T41" fmla="*/ 570 h 571"/>
                <a:gd name="T42" fmla="*/ 1244 w 1254"/>
                <a:gd name="T43" fmla="*/ 57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4" h="571">
                  <a:moveTo>
                    <a:pt x="1244" y="570"/>
                  </a:moveTo>
                  <a:lnTo>
                    <a:pt x="0" y="570"/>
                  </a:lnTo>
                  <a:lnTo>
                    <a:pt x="0" y="356"/>
                  </a:lnTo>
                  <a:cubicBezTo>
                    <a:pt x="0" y="308"/>
                    <a:pt x="11" y="263"/>
                    <a:pt x="36" y="220"/>
                  </a:cubicBezTo>
                  <a:cubicBezTo>
                    <a:pt x="59" y="178"/>
                    <a:pt x="93" y="144"/>
                    <a:pt x="135" y="122"/>
                  </a:cubicBezTo>
                  <a:lnTo>
                    <a:pt x="341" y="0"/>
                  </a:lnTo>
                  <a:lnTo>
                    <a:pt x="383" y="71"/>
                  </a:lnTo>
                  <a:lnTo>
                    <a:pt x="177" y="192"/>
                  </a:lnTo>
                  <a:cubicBezTo>
                    <a:pt x="149" y="209"/>
                    <a:pt x="124" y="234"/>
                    <a:pt x="110" y="263"/>
                  </a:cubicBezTo>
                  <a:cubicBezTo>
                    <a:pt x="96" y="291"/>
                    <a:pt x="84" y="325"/>
                    <a:pt x="84" y="359"/>
                  </a:cubicBezTo>
                  <a:lnTo>
                    <a:pt x="84" y="491"/>
                  </a:lnTo>
                  <a:lnTo>
                    <a:pt x="1165" y="491"/>
                  </a:lnTo>
                  <a:lnTo>
                    <a:pt x="1165" y="359"/>
                  </a:lnTo>
                  <a:cubicBezTo>
                    <a:pt x="1165" y="325"/>
                    <a:pt x="1157" y="294"/>
                    <a:pt x="1140" y="263"/>
                  </a:cubicBezTo>
                  <a:cubicBezTo>
                    <a:pt x="1123" y="234"/>
                    <a:pt x="1100" y="209"/>
                    <a:pt x="1072" y="192"/>
                  </a:cubicBezTo>
                  <a:lnTo>
                    <a:pt x="866" y="71"/>
                  </a:lnTo>
                  <a:lnTo>
                    <a:pt x="908" y="0"/>
                  </a:lnTo>
                  <a:lnTo>
                    <a:pt x="1117" y="122"/>
                  </a:lnTo>
                  <a:cubicBezTo>
                    <a:pt x="1160" y="147"/>
                    <a:pt x="1193" y="181"/>
                    <a:pt x="1216" y="220"/>
                  </a:cubicBezTo>
                  <a:cubicBezTo>
                    <a:pt x="1239" y="263"/>
                    <a:pt x="1253" y="308"/>
                    <a:pt x="1253" y="356"/>
                  </a:cubicBezTo>
                  <a:lnTo>
                    <a:pt x="1253" y="570"/>
                  </a:lnTo>
                  <a:lnTo>
                    <a:pt x="1244" y="570"/>
                  </a:lnTo>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5" name="Freeform 87"/>
            <p:cNvSpPr>
              <a:spLocks noChangeArrowheads="1"/>
            </p:cNvSpPr>
            <p:nvPr/>
          </p:nvSpPr>
          <p:spPr bwMode="auto">
            <a:xfrm>
              <a:off x="2594" y="786"/>
              <a:ext cx="139" cy="139"/>
            </a:xfrm>
            <a:custGeom>
              <a:avLst/>
              <a:gdLst>
                <a:gd name="T0" fmla="*/ 82 w 616"/>
                <a:gd name="T1" fmla="*/ 305 h 616"/>
                <a:gd name="T2" fmla="*/ 307 w 616"/>
                <a:gd name="T3" fmla="*/ 531 h 616"/>
                <a:gd name="T4" fmla="*/ 533 w 616"/>
                <a:gd name="T5" fmla="*/ 305 h 616"/>
                <a:gd name="T6" fmla="*/ 307 w 616"/>
                <a:gd name="T7" fmla="*/ 79 h 616"/>
                <a:gd name="T8" fmla="*/ 82 w 616"/>
                <a:gd name="T9" fmla="*/ 305 h 616"/>
                <a:gd name="T10" fmla="*/ 0 w 616"/>
                <a:gd name="T11" fmla="*/ 308 h 616"/>
                <a:gd name="T12" fmla="*/ 307 w 616"/>
                <a:gd name="T13" fmla="*/ 0 h 616"/>
                <a:gd name="T14" fmla="*/ 615 w 616"/>
                <a:gd name="T15" fmla="*/ 308 h 616"/>
                <a:gd name="T16" fmla="*/ 307 w 616"/>
                <a:gd name="T17" fmla="*/ 615 h 616"/>
                <a:gd name="T18" fmla="*/ 0 w 616"/>
                <a:gd name="T19" fmla="*/ 308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616">
                  <a:moveTo>
                    <a:pt x="82" y="305"/>
                  </a:moveTo>
                  <a:cubicBezTo>
                    <a:pt x="82" y="429"/>
                    <a:pt x="182" y="531"/>
                    <a:pt x="307" y="531"/>
                  </a:cubicBezTo>
                  <a:cubicBezTo>
                    <a:pt x="431" y="531"/>
                    <a:pt x="533" y="429"/>
                    <a:pt x="533" y="305"/>
                  </a:cubicBezTo>
                  <a:cubicBezTo>
                    <a:pt x="533" y="181"/>
                    <a:pt x="431" y="79"/>
                    <a:pt x="307" y="79"/>
                  </a:cubicBezTo>
                  <a:cubicBezTo>
                    <a:pt x="182" y="79"/>
                    <a:pt x="82" y="181"/>
                    <a:pt x="82" y="305"/>
                  </a:cubicBezTo>
                  <a:close/>
                  <a:moveTo>
                    <a:pt x="0" y="308"/>
                  </a:moveTo>
                  <a:cubicBezTo>
                    <a:pt x="0" y="139"/>
                    <a:pt x="137" y="0"/>
                    <a:pt x="307" y="0"/>
                  </a:cubicBezTo>
                  <a:cubicBezTo>
                    <a:pt x="476" y="0"/>
                    <a:pt x="615" y="139"/>
                    <a:pt x="615" y="308"/>
                  </a:cubicBezTo>
                  <a:cubicBezTo>
                    <a:pt x="615" y="477"/>
                    <a:pt x="476" y="615"/>
                    <a:pt x="307" y="615"/>
                  </a:cubicBezTo>
                  <a:cubicBezTo>
                    <a:pt x="137" y="615"/>
                    <a:pt x="0" y="477"/>
                    <a:pt x="0" y="308"/>
                  </a:cubicBez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6" name="Freeform 88"/>
            <p:cNvSpPr>
              <a:spLocks noChangeArrowheads="1"/>
            </p:cNvSpPr>
            <p:nvPr/>
          </p:nvSpPr>
          <p:spPr bwMode="auto">
            <a:xfrm>
              <a:off x="2643" y="981"/>
              <a:ext cx="42" cy="47"/>
            </a:xfrm>
            <a:custGeom>
              <a:avLst/>
              <a:gdLst>
                <a:gd name="T0" fmla="*/ 0 w 190"/>
                <a:gd name="T1" fmla="*/ 54 h 213"/>
                <a:gd name="T2" fmla="*/ 51 w 190"/>
                <a:gd name="T3" fmla="*/ 186 h 213"/>
                <a:gd name="T4" fmla="*/ 141 w 190"/>
                <a:gd name="T5" fmla="*/ 198 h 213"/>
                <a:gd name="T6" fmla="*/ 189 w 190"/>
                <a:gd name="T7" fmla="*/ 56 h 213"/>
                <a:gd name="T8" fmla="*/ 130 w 190"/>
                <a:gd name="T9" fmla="*/ 0 h 213"/>
                <a:gd name="T10" fmla="*/ 26 w 190"/>
                <a:gd name="T11" fmla="*/ 14 h 213"/>
                <a:gd name="T12" fmla="*/ 0 w 190"/>
                <a:gd name="T13" fmla="*/ 54 h 213"/>
              </a:gdLst>
              <a:ahLst/>
              <a:cxnLst>
                <a:cxn ang="0">
                  <a:pos x="T0" y="T1"/>
                </a:cxn>
                <a:cxn ang="0">
                  <a:pos x="T2" y="T3"/>
                </a:cxn>
                <a:cxn ang="0">
                  <a:pos x="T4" y="T5"/>
                </a:cxn>
                <a:cxn ang="0">
                  <a:pos x="T6" y="T7"/>
                </a:cxn>
                <a:cxn ang="0">
                  <a:pos x="T8" y="T9"/>
                </a:cxn>
                <a:cxn ang="0">
                  <a:pos x="T10" y="T11"/>
                </a:cxn>
                <a:cxn ang="0">
                  <a:pos x="T12" y="T13"/>
                </a:cxn>
              </a:cxnLst>
              <a:rect l="0" t="0" r="r" b="b"/>
              <a:pathLst>
                <a:path w="190" h="213">
                  <a:moveTo>
                    <a:pt x="0" y="54"/>
                  </a:moveTo>
                  <a:lnTo>
                    <a:pt x="51" y="186"/>
                  </a:lnTo>
                  <a:cubicBezTo>
                    <a:pt x="51" y="186"/>
                    <a:pt x="129" y="212"/>
                    <a:pt x="141" y="198"/>
                  </a:cubicBezTo>
                  <a:cubicBezTo>
                    <a:pt x="152" y="183"/>
                    <a:pt x="189" y="64"/>
                    <a:pt x="189" y="56"/>
                  </a:cubicBezTo>
                  <a:cubicBezTo>
                    <a:pt x="189" y="47"/>
                    <a:pt x="130" y="0"/>
                    <a:pt x="130" y="0"/>
                  </a:cubicBezTo>
                  <a:lnTo>
                    <a:pt x="26" y="14"/>
                  </a:lnTo>
                  <a:lnTo>
                    <a:pt x="0" y="54"/>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7" name="Freeform 89"/>
            <p:cNvSpPr>
              <a:spLocks noChangeArrowheads="1"/>
            </p:cNvSpPr>
            <p:nvPr/>
          </p:nvSpPr>
          <p:spPr bwMode="auto">
            <a:xfrm>
              <a:off x="2595" y="936"/>
              <a:ext cx="138" cy="79"/>
            </a:xfrm>
            <a:custGeom>
              <a:avLst/>
              <a:gdLst>
                <a:gd name="T0" fmla="*/ 91 w 611"/>
                <a:gd name="T1" fmla="*/ 96 h 351"/>
                <a:gd name="T2" fmla="*/ 136 w 611"/>
                <a:gd name="T3" fmla="*/ 228 h 351"/>
                <a:gd name="T4" fmla="*/ 302 w 611"/>
                <a:gd name="T5" fmla="*/ 129 h 351"/>
                <a:gd name="T6" fmla="*/ 469 w 611"/>
                <a:gd name="T7" fmla="*/ 228 h 351"/>
                <a:gd name="T8" fmla="*/ 514 w 611"/>
                <a:gd name="T9" fmla="*/ 96 h 351"/>
                <a:gd name="T10" fmla="*/ 497 w 611"/>
                <a:gd name="T11" fmla="*/ 79 h 351"/>
                <a:gd name="T12" fmla="*/ 105 w 611"/>
                <a:gd name="T13" fmla="*/ 79 h 351"/>
                <a:gd name="T14" fmla="*/ 91 w 611"/>
                <a:gd name="T15" fmla="*/ 96 h 351"/>
                <a:gd name="T16" fmla="*/ 517 w 611"/>
                <a:gd name="T17" fmla="*/ 350 h 351"/>
                <a:gd name="T18" fmla="*/ 305 w 611"/>
                <a:gd name="T19" fmla="*/ 223 h 351"/>
                <a:gd name="T20" fmla="*/ 94 w 611"/>
                <a:gd name="T21" fmla="*/ 350 h 351"/>
                <a:gd name="T22" fmla="*/ 0 w 611"/>
                <a:gd name="T23" fmla="*/ 76 h 351"/>
                <a:gd name="T24" fmla="*/ 77 w 611"/>
                <a:gd name="T25" fmla="*/ 0 h 351"/>
                <a:gd name="T26" fmla="*/ 534 w 611"/>
                <a:gd name="T27" fmla="*/ 0 h 351"/>
                <a:gd name="T28" fmla="*/ 610 w 611"/>
                <a:gd name="T29" fmla="*/ 76 h 351"/>
                <a:gd name="T30" fmla="*/ 517 w 611"/>
                <a:gd name="T31" fmla="*/ 35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1" h="351">
                  <a:moveTo>
                    <a:pt x="91" y="96"/>
                  </a:moveTo>
                  <a:lnTo>
                    <a:pt x="136" y="228"/>
                  </a:lnTo>
                  <a:lnTo>
                    <a:pt x="302" y="129"/>
                  </a:lnTo>
                  <a:lnTo>
                    <a:pt x="469" y="228"/>
                  </a:lnTo>
                  <a:lnTo>
                    <a:pt x="514" y="96"/>
                  </a:lnTo>
                  <a:lnTo>
                    <a:pt x="497" y="79"/>
                  </a:lnTo>
                  <a:lnTo>
                    <a:pt x="105" y="79"/>
                  </a:lnTo>
                  <a:lnTo>
                    <a:pt x="91" y="96"/>
                  </a:lnTo>
                  <a:close/>
                  <a:moveTo>
                    <a:pt x="517" y="350"/>
                  </a:moveTo>
                  <a:lnTo>
                    <a:pt x="305" y="223"/>
                  </a:lnTo>
                  <a:lnTo>
                    <a:pt x="94" y="350"/>
                  </a:lnTo>
                  <a:lnTo>
                    <a:pt x="0" y="76"/>
                  </a:lnTo>
                  <a:lnTo>
                    <a:pt x="77" y="0"/>
                  </a:lnTo>
                  <a:lnTo>
                    <a:pt x="534" y="0"/>
                  </a:lnTo>
                  <a:lnTo>
                    <a:pt x="610" y="76"/>
                  </a:lnTo>
                  <a:lnTo>
                    <a:pt x="517" y="350"/>
                  </a:ln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8" name="Freeform 90"/>
            <p:cNvSpPr>
              <a:spLocks noChangeArrowheads="1"/>
            </p:cNvSpPr>
            <p:nvPr/>
          </p:nvSpPr>
          <p:spPr bwMode="auto">
            <a:xfrm>
              <a:off x="2643" y="1025"/>
              <a:ext cx="43" cy="41"/>
            </a:xfrm>
            <a:custGeom>
              <a:avLst/>
              <a:gdLst>
                <a:gd name="T0" fmla="*/ 59 w 193"/>
                <a:gd name="T1" fmla="*/ 11 h 187"/>
                <a:gd name="T2" fmla="*/ 0 w 193"/>
                <a:gd name="T3" fmla="*/ 169 h 187"/>
                <a:gd name="T4" fmla="*/ 192 w 193"/>
                <a:gd name="T5" fmla="*/ 186 h 187"/>
                <a:gd name="T6" fmla="*/ 130 w 193"/>
                <a:gd name="T7" fmla="*/ 0 h 187"/>
                <a:gd name="T8" fmla="*/ 59 w 193"/>
                <a:gd name="T9" fmla="*/ 11 h 187"/>
              </a:gdLst>
              <a:ahLst/>
              <a:cxnLst>
                <a:cxn ang="0">
                  <a:pos x="T0" y="T1"/>
                </a:cxn>
                <a:cxn ang="0">
                  <a:pos x="T2" y="T3"/>
                </a:cxn>
                <a:cxn ang="0">
                  <a:pos x="T4" y="T5"/>
                </a:cxn>
                <a:cxn ang="0">
                  <a:pos x="T6" y="T7"/>
                </a:cxn>
                <a:cxn ang="0">
                  <a:pos x="T8" y="T9"/>
                </a:cxn>
              </a:cxnLst>
              <a:rect l="0" t="0" r="r" b="b"/>
              <a:pathLst>
                <a:path w="193" h="187">
                  <a:moveTo>
                    <a:pt x="59" y="11"/>
                  </a:moveTo>
                  <a:lnTo>
                    <a:pt x="0" y="169"/>
                  </a:lnTo>
                  <a:lnTo>
                    <a:pt x="192" y="186"/>
                  </a:lnTo>
                  <a:lnTo>
                    <a:pt x="130" y="0"/>
                  </a:lnTo>
                  <a:lnTo>
                    <a:pt x="59" y="1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89" name="Freeform 91"/>
            <p:cNvSpPr>
              <a:spLocks noChangeArrowheads="1"/>
            </p:cNvSpPr>
            <p:nvPr/>
          </p:nvSpPr>
          <p:spPr bwMode="auto">
            <a:xfrm>
              <a:off x="2634" y="990"/>
              <a:ext cx="59" cy="79"/>
            </a:xfrm>
            <a:custGeom>
              <a:avLst/>
              <a:gdLst>
                <a:gd name="T0" fmla="*/ 0 w 263"/>
                <a:gd name="T1" fmla="*/ 353 h 354"/>
                <a:gd name="T2" fmla="*/ 67 w 263"/>
                <a:gd name="T3" fmla="*/ 353 h 354"/>
                <a:gd name="T4" fmla="*/ 118 w 263"/>
                <a:gd name="T5" fmla="*/ 184 h 354"/>
                <a:gd name="T6" fmla="*/ 143 w 263"/>
                <a:gd name="T7" fmla="*/ 184 h 354"/>
                <a:gd name="T8" fmla="*/ 194 w 263"/>
                <a:gd name="T9" fmla="*/ 353 h 354"/>
                <a:gd name="T10" fmla="*/ 262 w 263"/>
                <a:gd name="T11" fmla="*/ 353 h 354"/>
                <a:gd name="T12" fmla="*/ 203 w 263"/>
                <a:gd name="T13" fmla="*/ 153 h 354"/>
                <a:gd name="T14" fmla="*/ 259 w 263"/>
                <a:gd name="T15" fmla="*/ 26 h 354"/>
                <a:gd name="T16" fmla="*/ 197 w 263"/>
                <a:gd name="T17" fmla="*/ 0 h 354"/>
                <a:gd name="T18" fmla="*/ 146 w 263"/>
                <a:gd name="T19" fmla="*/ 119 h 354"/>
                <a:gd name="T20" fmla="*/ 115 w 263"/>
                <a:gd name="T21" fmla="*/ 119 h 354"/>
                <a:gd name="T22" fmla="*/ 64 w 263"/>
                <a:gd name="T23" fmla="*/ 0 h 354"/>
                <a:gd name="T24" fmla="*/ 2 w 263"/>
                <a:gd name="T25" fmla="*/ 26 h 354"/>
                <a:gd name="T26" fmla="*/ 59 w 263"/>
                <a:gd name="T27" fmla="*/ 153 h 354"/>
                <a:gd name="T28" fmla="*/ 0 w 263"/>
                <a:gd name="T29" fmla="*/ 35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3" h="354">
                  <a:moveTo>
                    <a:pt x="0" y="353"/>
                  </a:moveTo>
                  <a:lnTo>
                    <a:pt x="67" y="353"/>
                  </a:lnTo>
                  <a:lnTo>
                    <a:pt x="118" y="184"/>
                  </a:lnTo>
                  <a:lnTo>
                    <a:pt x="143" y="184"/>
                  </a:lnTo>
                  <a:lnTo>
                    <a:pt x="194" y="353"/>
                  </a:lnTo>
                  <a:lnTo>
                    <a:pt x="262" y="353"/>
                  </a:lnTo>
                  <a:lnTo>
                    <a:pt x="203" y="153"/>
                  </a:lnTo>
                  <a:lnTo>
                    <a:pt x="259" y="26"/>
                  </a:lnTo>
                  <a:lnTo>
                    <a:pt x="197" y="0"/>
                  </a:lnTo>
                  <a:lnTo>
                    <a:pt x="146" y="119"/>
                  </a:lnTo>
                  <a:lnTo>
                    <a:pt x="115" y="119"/>
                  </a:lnTo>
                  <a:lnTo>
                    <a:pt x="64" y="0"/>
                  </a:lnTo>
                  <a:lnTo>
                    <a:pt x="2" y="26"/>
                  </a:lnTo>
                  <a:lnTo>
                    <a:pt x="59" y="153"/>
                  </a:lnTo>
                  <a:lnTo>
                    <a:pt x="0" y="353"/>
                  </a:lnTo>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0" name="Freeform 92"/>
            <p:cNvSpPr>
              <a:spLocks noChangeArrowheads="1"/>
            </p:cNvSpPr>
            <p:nvPr/>
          </p:nvSpPr>
          <p:spPr bwMode="auto">
            <a:xfrm>
              <a:off x="1881" y="1059"/>
              <a:ext cx="951" cy="191"/>
            </a:xfrm>
            <a:custGeom>
              <a:avLst/>
              <a:gdLst>
                <a:gd name="T0" fmla="*/ 3353 w 4197"/>
                <a:gd name="T1" fmla="*/ 105 h 845"/>
                <a:gd name="T2" fmla="*/ 3460 w 4197"/>
                <a:gd name="T3" fmla="*/ 105 h 845"/>
                <a:gd name="T4" fmla="*/ 4086 w 4197"/>
                <a:gd name="T5" fmla="*/ 105 h 845"/>
                <a:gd name="T6" fmla="*/ 4086 w 4197"/>
                <a:gd name="T7" fmla="*/ 204 h 845"/>
                <a:gd name="T8" fmla="*/ 3971 w 4197"/>
                <a:gd name="T9" fmla="*/ 204 h 845"/>
                <a:gd name="T10" fmla="*/ 3666 w 4197"/>
                <a:gd name="T11" fmla="*/ 204 h 845"/>
                <a:gd name="T12" fmla="*/ 525 w 4197"/>
                <a:gd name="T13" fmla="*/ 204 h 845"/>
                <a:gd name="T14" fmla="*/ 220 w 4197"/>
                <a:gd name="T15" fmla="*/ 204 h 845"/>
                <a:gd name="T16" fmla="*/ 104 w 4197"/>
                <a:gd name="T17" fmla="*/ 204 h 845"/>
                <a:gd name="T18" fmla="*/ 104 w 4197"/>
                <a:gd name="T19" fmla="*/ 105 h 845"/>
                <a:gd name="T20" fmla="*/ 3353 w 4197"/>
                <a:gd name="T21" fmla="*/ 105 h 845"/>
                <a:gd name="T22" fmla="*/ 3460 w 4197"/>
                <a:gd name="T23" fmla="*/ 0 h 845"/>
                <a:gd name="T24" fmla="*/ 3353 w 4197"/>
                <a:gd name="T25" fmla="*/ 0 h 845"/>
                <a:gd name="T26" fmla="*/ 0 w 4197"/>
                <a:gd name="T27" fmla="*/ 0 h 845"/>
                <a:gd name="T28" fmla="*/ 0 w 4197"/>
                <a:gd name="T29" fmla="*/ 305 h 845"/>
                <a:gd name="T30" fmla="*/ 220 w 4197"/>
                <a:gd name="T31" fmla="*/ 305 h 845"/>
                <a:gd name="T32" fmla="*/ 220 w 4197"/>
                <a:gd name="T33" fmla="*/ 844 h 845"/>
                <a:gd name="T34" fmla="*/ 324 w 4197"/>
                <a:gd name="T35" fmla="*/ 844 h 845"/>
                <a:gd name="T36" fmla="*/ 324 w 4197"/>
                <a:gd name="T37" fmla="*/ 305 h 845"/>
                <a:gd name="T38" fmla="*/ 423 w 4197"/>
                <a:gd name="T39" fmla="*/ 305 h 845"/>
                <a:gd name="T40" fmla="*/ 423 w 4197"/>
                <a:gd name="T41" fmla="*/ 844 h 845"/>
                <a:gd name="T42" fmla="*/ 528 w 4197"/>
                <a:gd name="T43" fmla="*/ 844 h 845"/>
                <a:gd name="T44" fmla="*/ 528 w 4197"/>
                <a:gd name="T45" fmla="*/ 305 h 845"/>
                <a:gd name="T46" fmla="*/ 3669 w 4197"/>
                <a:gd name="T47" fmla="*/ 305 h 845"/>
                <a:gd name="T48" fmla="*/ 3669 w 4197"/>
                <a:gd name="T49" fmla="*/ 844 h 845"/>
                <a:gd name="T50" fmla="*/ 3773 w 4197"/>
                <a:gd name="T51" fmla="*/ 844 h 845"/>
                <a:gd name="T52" fmla="*/ 3773 w 4197"/>
                <a:gd name="T53" fmla="*/ 305 h 845"/>
                <a:gd name="T54" fmla="*/ 3872 w 4197"/>
                <a:gd name="T55" fmla="*/ 305 h 845"/>
                <a:gd name="T56" fmla="*/ 3872 w 4197"/>
                <a:gd name="T57" fmla="*/ 844 h 845"/>
                <a:gd name="T58" fmla="*/ 3976 w 4197"/>
                <a:gd name="T59" fmla="*/ 844 h 845"/>
                <a:gd name="T60" fmla="*/ 3976 w 4197"/>
                <a:gd name="T61" fmla="*/ 305 h 845"/>
                <a:gd name="T62" fmla="*/ 4196 w 4197"/>
                <a:gd name="T63" fmla="*/ 305 h 845"/>
                <a:gd name="T64" fmla="*/ 4196 w 4197"/>
                <a:gd name="T65" fmla="*/ 0 h 845"/>
                <a:gd name="T66" fmla="*/ 3460 w 4197"/>
                <a:gd name="T67" fmla="*/ 0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97" h="845">
                  <a:moveTo>
                    <a:pt x="3353" y="105"/>
                  </a:moveTo>
                  <a:lnTo>
                    <a:pt x="3460" y="105"/>
                  </a:lnTo>
                  <a:lnTo>
                    <a:pt x="4086" y="105"/>
                  </a:lnTo>
                  <a:lnTo>
                    <a:pt x="4086" y="204"/>
                  </a:lnTo>
                  <a:lnTo>
                    <a:pt x="3971" y="204"/>
                  </a:lnTo>
                  <a:lnTo>
                    <a:pt x="3666" y="204"/>
                  </a:lnTo>
                  <a:lnTo>
                    <a:pt x="525" y="204"/>
                  </a:lnTo>
                  <a:lnTo>
                    <a:pt x="220" y="204"/>
                  </a:lnTo>
                  <a:lnTo>
                    <a:pt x="104" y="204"/>
                  </a:lnTo>
                  <a:lnTo>
                    <a:pt x="104" y="105"/>
                  </a:lnTo>
                  <a:lnTo>
                    <a:pt x="3353" y="105"/>
                  </a:lnTo>
                  <a:close/>
                  <a:moveTo>
                    <a:pt x="3460" y="0"/>
                  </a:moveTo>
                  <a:lnTo>
                    <a:pt x="3353" y="0"/>
                  </a:lnTo>
                  <a:lnTo>
                    <a:pt x="0" y="0"/>
                  </a:lnTo>
                  <a:lnTo>
                    <a:pt x="0" y="305"/>
                  </a:lnTo>
                  <a:lnTo>
                    <a:pt x="220" y="305"/>
                  </a:lnTo>
                  <a:lnTo>
                    <a:pt x="220" y="844"/>
                  </a:lnTo>
                  <a:lnTo>
                    <a:pt x="324" y="844"/>
                  </a:lnTo>
                  <a:lnTo>
                    <a:pt x="324" y="305"/>
                  </a:lnTo>
                  <a:lnTo>
                    <a:pt x="423" y="305"/>
                  </a:lnTo>
                  <a:lnTo>
                    <a:pt x="423" y="844"/>
                  </a:lnTo>
                  <a:lnTo>
                    <a:pt x="528" y="844"/>
                  </a:lnTo>
                  <a:lnTo>
                    <a:pt x="528" y="305"/>
                  </a:lnTo>
                  <a:lnTo>
                    <a:pt x="3669" y="305"/>
                  </a:lnTo>
                  <a:lnTo>
                    <a:pt x="3669" y="844"/>
                  </a:lnTo>
                  <a:lnTo>
                    <a:pt x="3773" y="844"/>
                  </a:lnTo>
                  <a:lnTo>
                    <a:pt x="3773" y="305"/>
                  </a:lnTo>
                  <a:lnTo>
                    <a:pt x="3872" y="305"/>
                  </a:lnTo>
                  <a:lnTo>
                    <a:pt x="3872" y="844"/>
                  </a:lnTo>
                  <a:lnTo>
                    <a:pt x="3976" y="844"/>
                  </a:lnTo>
                  <a:lnTo>
                    <a:pt x="3976" y="305"/>
                  </a:lnTo>
                  <a:lnTo>
                    <a:pt x="4196" y="305"/>
                  </a:lnTo>
                  <a:lnTo>
                    <a:pt x="4196" y="0"/>
                  </a:lnTo>
                  <a:lnTo>
                    <a:pt x="3460" y="0"/>
                  </a:ln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1" name="Freeform 93"/>
            <p:cNvSpPr>
              <a:spLocks noChangeArrowheads="1"/>
            </p:cNvSpPr>
            <p:nvPr/>
          </p:nvSpPr>
          <p:spPr bwMode="auto">
            <a:xfrm>
              <a:off x="2223" y="956"/>
              <a:ext cx="263" cy="111"/>
            </a:xfrm>
            <a:custGeom>
              <a:avLst/>
              <a:gdLst>
                <a:gd name="T0" fmla="*/ 1050 w 1166"/>
                <a:gd name="T1" fmla="*/ 121 h 495"/>
                <a:gd name="T2" fmla="*/ 841 w 1166"/>
                <a:gd name="T3" fmla="*/ 0 h 495"/>
                <a:gd name="T4" fmla="*/ 770 w 1166"/>
                <a:gd name="T5" fmla="*/ 203 h 495"/>
                <a:gd name="T6" fmla="*/ 581 w 1166"/>
                <a:gd name="T7" fmla="*/ 90 h 495"/>
                <a:gd name="T8" fmla="*/ 392 w 1166"/>
                <a:gd name="T9" fmla="*/ 203 h 495"/>
                <a:gd name="T10" fmla="*/ 321 w 1166"/>
                <a:gd name="T11" fmla="*/ 0 h 495"/>
                <a:gd name="T12" fmla="*/ 115 w 1166"/>
                <a:gd name="T13" fmla="*/ 121 h 495"/>
                <a:gd name="T14" fmla="*/ 31 w 1166"/>
                <a:gd name="T15" fmla="*/ 206 h 495"/>
                <a:gd name="T16" fmla="*/ 0 w 1166"/>
                <a:gd name="T17" fmla="*/ 322 h 495"/>
                <a:gd name="T18" fmla="*/ 0 w 1166"/>
                <a:gd name="T19" fmla="*/ 494 h 495"/>
                <a:gd name="T20" fmla="*/ 1162 w 1166"/>
                <a:gd name="T21" fmla="*/ 494 h 495"/>
                <a:gd name="T22" fmla="*/ 1162 w 1166"/>
                <a:gd name="T23" fmla="*/ 322 h 495"/>
                <a:gd name="T24" fmla="*/ 1134 w 1166"/>
                <a:gd name="T25" fmla="*/ 206 h 495"/>
                <a:gd name="T26" fmla="*/ 1050 w 1166"/>
                <a:gd name="T27" fmla="*/ 121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6" h="495">
                  <a:moveTo>
                    <a:pt x="1050" y="121"/>
                  </a:moveTo>
                  <a:lnTo>
                    <a:pt x="841" y="0"/>
                  </a:lnTo>
                  <a:lnTo>
                    <a:pt x="770" y="203"/>
                  </a:lnTo>
                  <a:lnTo>
                    <a:pt x="581" y="90"/>
                  </a:lnTo>
                  <a:lnTo>
                    <a:pt x="392" y="203"/>
                  </a:lnTo>
                  <a:lnTo>
                    <a:pt x="321" y="0"/>
                  </a:lnTo>
                  <a:lnTo>
                    <a:pt x="115" y="121"/>
                  </a:lnTo>
                  <a:cubicBezTo>
                    <a:pt x="82" y="141"/>
                    <a:pt x="53" y="169"/>
                    <a:pt x="31" y="206"/>
                  </a:cubicBezTo>
                  <a:cubicBezTo>
                    <a:pt x="11" y="243"/>
                    <a:pt x="0" y="282"/>
                    <a:pt x="0" y="322"/>
                  </a:cubicBezTo>
                  <a:lnTo>
                    <a:pt x="0" y="494"/>
                  </a:lnTo>
                  <a:lnTo>
                    <a:pt x="1162" y="494"/>
                  </a:lnTo>
                  <a:lnTo>
                    <a:pt x="1162" y="322"/>
                  </a:lnTo>
                  <a:cubicBezTo>
                    <a:pt x="1165" y="282"/>
                    <a:pt x="1154" y="243"/>
                    <a:pt x="1134" y="206"/>
                  </a:cubicBezTo>
                  <a:cubicBezTo>
                    <a:pt x="1114" y="169"/>
                    <a:pt x="1083" y="141"/>
                    <a:pt x="1050" y="121"/>
                  </a:cubicBezTo>
                </a:path>
              </a:pathLst>
            </a:custGeom>
            <a:solidFill>
              <a:srgbClr val="E95D0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2" name="Freeform 94"/>
            <p:cNvSpPr>
              <a:spLocks noChangeArrowheads="1"/>
            </p:cNvSpPr>
            <p:nvPr/>
          </p:nvSpPr>
          <p:spPr bwMode="auto">
            <a:xfrm>
              <a:off x="2214" y="948"/>
              <a:ext cx="283" cy="128"/>
            </a:xfrm>
            <a:custGeom>
              <a:avLst/>
              <a:gdLst>
                <a:gd name="T0" fmla="*/ 1245 w 1254"/>
                <a:gd name="T1" fmla="*/ 570 h 571"/>
                <a:gd name="T2" fmla="*/ 0 w 1254"/>
                <a:gd name="T3" fmla="*/ 570 h 571"/>
                <a:gd name="T4" fmla="*/ 0 w 1254"/>
                <a:gd name="T5" fmla="*/ 356 h 571"/>
                <a:gd name="T6" fmla="*/ 37 w 1254"/>
                <a:gd name="T7" fmla="*/ 220 h 571"/>
                <a:gd name="T8" fmla="*/ 136 w 1254"/>
                <a:gd name="T9" fmla="*/ 122 h 571"/>
                <a:gd name="T10" fmla="*/ 342 w 1254"/>
                <a:gd name="T11" fmla="*/ 0 h 571"/>
                <a:gd name="T12" fmla="*/ 384 w 1254"/>
                <a:gd name="T13" fmla="*/ 71 h 571"/>
                <a:gd name="T14" fmla="*/ 178 w 1254"/>
                <a:gd name="T15" fmla="*/ 192 h 571"/>
                <a:gd name="T16" fmla="*/ 110 w 1254"/>
                <a:gd name="T17" fmla="*/ 263 h 571"/>
                <a:gd name="T18" fmla="*/ 85 w 1254"/>
                <a:gd name="T19" fmla="*/ 359 h 571"/>
                <a:gd name="T20" fmla="*/ 85 w 1254"/>
                <a:gd name="T21" fmla="*/ 491 h 571"/>
                <a:gd name="T22" fmla="*/ 1166 w 1254"/>
                <a:gd name="T23" fmla="*/ 491 h 571"/>
                <a:gd name="T24" fmla="*/ 1166 w 1254"/>
                <a:gd name="T25" fmla="*/ 359 h 571"/>
                <a:gd name="T26" fmla="*/ 1140 w 1254"/>
                <a:gd name="T27" fmla="*/ 263 h 571"/>
                <a:gd name="T28" fmla="*/ 1073 w 1254"/>
                <a:gd name="T29" fmla="*/ 192 h 571"/>
                <a:gd name="T30" fmla="*/ 867 w 1254"/>
                <a:gd name="T31" fmla="*/ 71 h 571"/>
                <a:gd name="T32" fmla="*/ 909 w 1254"/>
                <a:gd name="T33" fmla="*/ 0 h 571"/>
                <a:gd name="T34" fmla="*/ 1118 w 1254"/>
                <a:gd name="T35" fmla="*/ 122 h 571"/>
                <a:gd name="T36" fmla="*/ 1217 w 1254"/>
                <a:gd name="T37" fmla="*/ 220 h 571"/>
                <a:gd name="T38" fmla="*/ 1253 w 1254"/>
                <a:gd name="T39" fmla="*/ 356 h 571"/>
                <a:gd name="T40" fmla="*/ 1253 w 1254"/>
                <a:gd name="T41" fmla="*/ 570 h 571"/>
                <a:gd name="T42" fmla="*/ 1245 w 1254"/>
                <a:gd name="T43" fmla="*/ 57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4" h="571">
                  <a:moveTo>
                    <a:pt x="1245" y="570"/>
                  </a:moveTo>
                  <a:lnTo>
                    <a:pt x="0" y="570"/>
                  </a:lnTo>
                  <a:lnTo>
                    <a:pt x="0" y="356"/>
                  </a:lnTo>
                  <a:cubicBezTo>
                    <a:pt x="0" y="308"/>
                    <a:pt x="11" y="263"/>
                    <a:pt x="37" y="220"/>
                  </a:cubicBezTo>
                  <a:cubicBezTo>
                    <a:pt x="59" y="178"/>
                    <a:pt x="93" y="144"/>
                    <a:pt x="136" y="122"/>
                  </a:cubicBezTo>
                  <a:lnTo>
                    <a:pt x="342" y="0"/>
                  </a:lnTo>
                  <a:lnTo>
                    <a:pt x="384" y="71"/>
                  </a:lnTo>
                  <a:lnTo>
                    <a:pt x="178" y="192"/>
                  </a:lnTo>
                  <a:cubicBezTo>
                    <a:pt x="150" y="209"/>
                    <a:pt x="124" y="234"/>
                    <a:pt x="110" y="263"/>
                  </a:cubicBezTo>
                  <a:cubicBezTo>
                    <a:pt x="93" y="291"/>
                    <a:pt x="85" y="325"/>
                    <a:pt x="85" y="359"/>
                  </a:cubicBezTo>
                  <a:lnTo>
                    <a:pt x="85" y="491"/>
                  </a:lnTo>
                  <a:lnTo>
                    <a:pt x="1166" y="491"/>
                  </a:lnTo>
                  <a:lnTo>
                    <a:pt x="1166" y="359"/>
                  </a:lnTo>
                  <a:cubicBezTo>
                    <a:pt x="1166" y="325"/>
                    <a:pt x="1157" y="294"/>
                    <a:pt x="1140" y="263"/>
                  </a:cubicBezTo>
                  <a:cubicBezTo>
                    <a:pt x="1123" y="234"/>
                    <a:pt x="1101" y="209"/>
                    <a:pt x="1073" y="192"/>
                  </a:cubicBezTo>
                  <a:lnTo>
                    <a:pt x="867" y="71"/>
                  </a:lnTo>
                  <a:lnTo>
                    <a:pt x="909" y="0"/>
                  </a:lnTo>
                  <a:lnTo>
                    <a:pt x="1118" y="122"/>
                  </a:lnTo>
                  <a:cubicBezTo>
                    <a:pt x="1160" y="147"/>
                    <a:pt x="1194" y="181"/>
                    <a:pt x="1217" y="220"/>
                  </a:cubicBezTo>
                  <a:cubicBezTo>
                    <a:pt x="1239" y="263"/>
                    <a:pt x="1253" y="308"/>
                    <a:pt x="1253" y="356"/>
                  </a:cubicBezTo>
                  <a:lnTo>
                    <a:pt x="1253" y="570"/>
                  </a:lnTo>
                  <a:lnTo>
                    <a:pt x="1245" y="570"/>
                  </a:lnTo>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3" name="Freeform 95"/>
            <p:cNvSpPr>
              <a:spLocks noChangeArrowheads="1"/>
            </p:cNvSpPr>
            <p:nvPr/>
          </p:nvSpPr>
          <p:spPr bwMode="auto">
            <a:xfrm>
              <a:off x="2286" y="786"/>
              <a:ext cx="139" cy="139"/>
            </a:xfrm>
            <a:custGeom>
              <a:avLst/>
              <a:gdLst>
                <a:gd name="T0" fmla="*/ 82 w 617"/>
                <a:gd name="T1" fmla="*/ 305 h 616"/>
                <a:gd name="T2" fmla="*/ 308 w 617"/>
                <a:gd name="T3" fmla="*/ 531 h 616"/>
                <a:gd name="T4" fmla="*/ 534 w 617"/>
                <a:gd name="T5" fmla="*/ 305 h 616"/>
                <a:gd name="T6" fmla="*/ 308 w 617"/>
                <a:gd name="T7" fmla="*/ 79 h 616"/>
                <a:gd name="T8" fmla="*/ 82 w 617"/>
                <a:gd name="T9" fmla="*/ 305 h 616"/>
                <a:gd name="T10" fmla="*/ 0 w 617"/>
                <a:gd name="T11" fmla="*/ 308 h 616"/>
                <a:gd name="T12" fmla="*/ 308 w 617"/>
                <a:gd name="T13" fmla="*/ 0 h 616"/>
                <a:gd name="T14" fmla="*/ 616 w 617"/>
                <a:gd name="T15" fmla="*/ 308 h 616"/>
                <a:gd name="T16" fmla="*/ 308 w 617"/>
                <a:gd name="T17" fmla="*/ 615 h 616"/>
                <a:gd name="T18" fmla="*/ 0 w 617"/>
                <a:gd name="T19" fmla="*/ 308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616">
                  <a:moveTo>
                    <a:pt x="82" y="305"/>
                  </a:moveTo>
                  <a:cubicBezTo>
                    <a:pt x="82" y="429"/>
                    <a:pt x="184" y="531"/>
                    <a:pt x="308" y="531"/>
                  </a:cubicBezTo>
                  <a:cubicBezTo>
                    <a:pt x="432" y="531"/>
                    <a:pt x="534" y="429"/>
                    <a:pt x="534" y="305"/>
                  </a:cubicBezTo>
                  <a:cubicBezTo>
                    <a:pt x="534" y="181"/>
                    <a:pt x="432" y="79"/>
                    <a:pt x="308" y="79"/>
                  </a:cubicBezTo>
                  <a:cubicBezTo>
                    <a:pt x="184" y="79"/>
                    <a:pt x="82" y="181"/>
                    <a:pt x="82" y="305"/>
                  </a:cubicBezTo>
                  <a:close/>
                  <a:moveTo>
                    <a:pt x="0" y="308"/>
                  </a:moveTo>
                  <a:cubicBezTo>
                    <a:pt x="0" y="139"/>
                    <a:pt x="139" y="0"/>
                    <a:pt x="308" y="0"/>
                  </a:cubicBezTo>
                  <a:cubicBezTo>
                    <a:pt x="477" y="0"/>
                    <a:pt x="616" y="139"/>
                    <a:pt x="616" y="308"/>
                  </a:cubicBezTo>
                  <a:cubicBezTo>
                    <a:pt x="616" y="477"/>
                    <a:pt x="477" y="615"/>
                    <a:pt x="308" y="615"/>
                  </a:cubicBezTo>
                  <a:cubicBezTo>
                    <a:pt x="139" y="615"/>
                    <a:pt x="0" y="477"/>
                    <a:pt x="0" y="308"/>
                  </a:cubicBez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4" name="Freeform 96"/>
            <p:cNvSpPr>
              <a:spLocks noChangeArrowheads="1"/>
            </p:cNvSpPr>
            <p:nvPr/>
          </p:nvSpPr>
          <p:spPr bwMode="auto">
            <a:xfrm>
              <a:off x="2287" y="936"/>
              <a:ext cx="138" cy="79"/>
            </a:xfrm>
            <a:custGeom>
              <a:avLst/>
              <a:gdLst>
                <a:gd name="T0" fmla="*/ 90 w 613"/>
                <a:gd name="T1" fmla="*/ 96 h 351"/>
                <a:gd name="T2" fmla="*/ 135 w 613"/>
                <a:gd name="T3" fmla="*/ 228 h 351"/>
                <a:gd name="T4" fmla="*/ 302 w 613"/>
                <a:gd name="T5" fmla="*/ 129 h 351"/>
                <a:gd name="T6" fmla="*/ 468 w 613"/>
                <a:gd name="T7" fmla="*/ 228 h 351"/>
                <a:gd name="T8" fmla="*/ 514 w 613"/>
                <a:gd name="T9" fmla="*/ 96 h 351"/>
                <a:gd name="T10" fmla="*/ 497 w 613"/>
                <a:gd name="T11" fmla="*/ 79 h 351"/>
                <a:gd name="T12" fmla="*/ 104 w 613"/>
                <a:gd name="T13" fmla="*/ 79 h 351"/>
                <a:gd name="T14" fmla="*/ 90 w 613"/>
                <a:gd name="T15" fmla="*/ 96 h 351"/>
                <a:gd name="T16" fmla="*/ 516 w 613"/>
                <a:gd name="T17" fmla="*/ 350 h 351"/>
                <a:gd name="T18" fmla="*/ 305 w 613"/>
                <a:gd name="T19" fmla="*/ 223 h 351"/>
                <a:gd name="T20" fmla="*/ 93 w 613"/>
                <a:gd name="T21" fmla="*/ 350 h 351"/>
                <a:gd name="T22" fmla="*/ 0 w 613"/>
                <a:gd name="T23" fmla="*/ 76 h 351"/>
                <a:gd name="T24" fmla="*/ 76 w 613"/>
                <a:gd name="T25" fmla="*/ 0 h 351"/>
                <a:gd name="T26" fmla="*/ 536 w 613"/>
                <a:gd name="T27" fmla="*/ 0 h 351"/>
                <a:gd name="T28" fmla="*/ 612 w 613"/>
                <a:gd name="T29" fmla="*/ 76 h 351"/>
                <a:gd name="T30" fmla="*/ 516 w 613"/>
                <a:gd name="T31" fmla="*/ 35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3" h="351">
                  <a:moveTo>
                    <a:pt x="90" y="96"/>
                  </a:moveTo>
                  <a:lnTo>
                    <a:pt x="135" y="228"/>
                  </a:lnTo>
                  <a:lnTo>
                    <a:pt x="302" y="129"/>
                  </a:lnTo>
                  <a:lnTo>
                    <a:pt x="468" y="228"/>
                  </a:lnTo>
                  <a:lnTo>
                    <a:pt x="514" y="96"/>
                  </a:lnTo>
                  <a:lnTo>
                    <a:pt x="497" y="79"/>
                  </a:lnTo>
                  <a:lnTo>
                    <a:pt x="104" y="79"/>
                  </a:lnTo>
                  <a:lnTo>
                    <a:pt x="90" y="96"/>
                  </a:lnTo>
                  <a:close/>
                  <a:moveTo>
                    <a:pt x="516" y="350"/>
                  </a:moveTo>
                  <a:lnTo>
                    <a:pt x="305" y="223"/>
                  </a:lnTo>
                  <a:lnTo>
                    <a:pt x="93" y="350"/>
                  </a:lnTo>
                  <a:lnTo>
                    <a:pt x="0" y="76"/>
                  </a:lnTo>
                  <a:lnTo>
                    <a:pt x="76" y="0"/>
                  </a:lnTo>
                  <a:lnTo>
                    <a:pt x="536" y="0"/>
                  </a:lnTo>
                  <a:lnTo>
                    <a:pt x="612" y="76"/>
                  </a:lnTo>
                  <a:lnTo>
                    <a:pt x="516" y="350"/>
                  </a:ln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5" name="Freeform 97"/>
            <p:cNvSpPr>
              <a:spLocks noChangeArrowheads="1"/>
            </p:cNvSpPr>
            <p:nvPr/>
          </p:nvSpPr>
          <p:spPr bwMode="auto">
            <a:xfrm>
              <a:off x="2348" y="1009"/>
              <a:ext cx="15" cy="15"/>
            </a:xfrm>
            <a:custGeom>
              <a:avLst/>
              <a:gdLst>
                <a:gd name="T0" fmla="*/ 34 w 69"/>
                <a:gd name="T1" fmla="*/ 68 h 69"/>
                <a:gd name="T2" fmla="*/ 0 w 69"/>
                <a:gd name="T3" fmla="*/ 68 h 69"/>
                <a:gd name="T4" fmla="*/ 0 w 69"/>
                <a:gd name="T5" fmla="*/ 0 h 69"/>
                <a:gd name="T6" fmla="*/ 68 w 69"/>
                <a:gd name="T7" fmla="*/ 0 h 69"/>
                <a:gd name="T8" fmla="*/ 68 w 69"/>
                <a:gd name="T9" fmla="*/ 68 h 69"/>
                <a:gd name="T10" fmla="*/ 34 w 69"/>
                <a:gd name="T11" fmla="*/ 68 h 69"/>
              </a:gdLst>
              <a:ahLst/>
              <a:cxnLst>
                <a:cxn ang="0">
                  <a:pos x="T0" y="T1"/>
                </a:cxn>
                <a:cxn ang="0">
                  <a:pos x="T2" y="T3"/>
                </a:cxn>
                <a:cxn ang="0">
                  <a:pos x="T4" y="T5"/>
                </a:cxn>
                <a:cxn ang="0">
                  <a:pos x="T6" y="T7"/>
                </a:cxn>
                <a:cxn ang="0">
                  <a:pos x="T8" y="T9"/>
                </a:cxn>
                <a:cxn ang="0">
                  <a:pos x="T10" y="T11"/>
                </a:cxn>
              </a:cxnLst>
              <a:rect l="0" t="0" r="r" b="b"/>
              <a:pathLst>
                <a:path w="69" h="69">
                  <a:moveTo>
                    <a:pt x="34" y="68"/>
                  </a:moveTo>
                  <a:lnTo>
                    <a:pt x="0" y="68"/>
                  </a:lnTo>
                  <a:lnTo>
                    <a:pt x="0" y="0"/>
                  </a:lnTo>
                  <a:lnTo>
                    <a:pt x="68" y="0"/>
                  </a:lnTo>
                  <a:lnTo>
                    <a:pt x="68" y="68"/>
                  </a:lnTo>
                  <a:lnTo>
                    <a:pt x="34" y="68"/>
                  </a:lnTo>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6" name="Freeform 98"/>
            <p:cNvSpPr>
              <a:spLocks noChangeArrowheads="1"/>
            </p:cNvSpPr>
            <p:nvPr/>
          </p:nvSpPr>
          <p:spPr bwMode="auto">
            <a:xfrm>
              <a:off x="2348" y="1032"/>
              <a:ext cx="15" cy="15"/>
            </a:xfrm>
            <a:custGeom>
              <a:avLst/>
              <a:gdLst>
                <a:gd name="T0" fmla="*/ 34 w 69"/>
                <a:gd name="T1" fmla="*/ 68 h 69"/>
                <a:gd name="T2" fmla="*/ 0 w 69"/>
                <a:gd name="T3" fmla="*/ 68 h 69"/>
                <a:gd name="T4" fmla="*/ 0 w 69"/>
                <a:gd name="T5" fmla="*/ 0 h 69"/>
                <a:gd name="T6" fmla="*/ 68 w 69"/>
                <a:gd name="T7" fmla="*/ 0 h 69"/>
                <a:gd name="T8" fmla="*/ 68 w 69"/>
                <a:gd name="T9" fmla="*/ 68 h 69"/>
                <a:gd name="T10" fmla="*/ 34 w 69"/>
                <a:gd name="T11" fmla="*/ 68 h 69"/>
              </a:gdLst>
              <a:ahLst/>
              <a:cxnLst>
                <a:cxn ang="0">
                  <a:pos x="T0" y="T1"/>
                </a:cxn>
                <a:cxn ang="0">
                  <a:pos x="T2" y="T3"/>
                </a:cxn>
                <a:cxn ang="0">
                  <a:pos x="T4" y="T5"/>
                </a:cxn>
                <a:cxn ang="0">
                  <a:pos x="T6" y="T7"/>
                </a:cxn>
                <a:cxn ang="0">
                  <a:pos x="T8" y="T9"/>
                </a:cxn>
                <a:cxn ang="0">
                  <a:pos x="T10" y="T11"/>
                </a:cxn>
              </a:cxnLst>
              <a:rect l="0" t="0" r="r" b="b"/>
              <a:pathLst>
                <a:path w="69" h="69">
                  <a:moveTo>
                    <a:pt x="34" y="68"/>
                  </a:moveTo>
                  <a:lnTo>
                    <a:pt x="0" y="68"/>
                  </a:lnTo>
                  <a:lnTo>
                    <a:pt x="0" y="0"/>
                  </a:lnTo>
                  <a:lnTo>
                    <a:pt x="68" y="0"/>
                  </a:lnTo>
                  <a:lnTo>
                    <a:pt x="68" y="68"/>
                  </a:lnTo>
                  <a:lnTo>
                    <a:pt x="34" y="68"/>
                  </a:lnTo>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197" name="Group 99"/>
          <p:cNvGrpSpPr>
            <a:grpSpLocks/>
          </p:cNvGrpSpPr>
          <p:nvPr/>
        </p:nvGrpSpPr>
        <p:grpSpPr bwMode="auto">
          <a:xfrm>
            <a:off x="6858706" y="2212444"/>
            <a:ext cx="1057715" cy="946077"/>
            <a:chOff x="2124" y="3334"/>
            <a:chExt cx="559" cy="500"/>
          </a:xfrm>
        </p:grpSpPr>
        <p:sp>
          <p:nvSpPr>
            <p:cNvPr id="198" name="Freeform 100"/>
            <p:cNvSpPr>
              <a:spLocks noChangeArrowheads="1"/>
            </p:cNvSpPr>
            <p:nvPr/>
          </p:nvSpPr>
          <p:spPr bwMode="auto">
            <a:xfrm>
              <a:off x="2151" y="3335"/>
              <a:ext cx="172" cy="499"/>
            </a:xfrm>
            <a:custGeom>
              <a:avLst/>
              <a:gdLst>
                <a:gd name="T0" fmla="*/ 73 w 763"/>
                <a:gd name="T1" fmla="*/ 73 h 2205"/>
                <a:gd name="T2" fmla="*/ 73 w 763"/>
                <a:gd name="T3" fmla="*/ 1823 h 2205"/>
                <a:gd name="T4" fmla="*/ 163 w 763"/>
                <a:gd name="T5" fmla="*/ 2037 h 2205"/>
                <a:gd name="T6" fmla="*/ 378 w 763"/>
                <a:gd name="T7" fmla="*/ 2127 h 2205"/>
                <a:gd name="T8" fmla="*/ 592 w 763"/>
                <a:gd name="T9" fmla="*/ 2037 h 2205"/>
                <a:gd name="T10" fmla="*/ 683 w 763"/>
                <a:gd name="T11" fmla="*/ 1823 h 2205"/>
                <a:gd name="T12" fmla="*/ 683 w 763"/>
                <a:gd name="T13" fmla="*/ 73 h 2205"/>
                <a:gd name="T14" fmla="*/ 73 w 763"/>
                <a:gd name="T15" fmla="*/ 73 h 2205"/>
                <a:gd name="T16" fmla="*/ 110 w 763"/>
                <a:gd name="T17" fmla="*/ 2094 h 2205"/>
                <a:gd name="T18" fmla="*/ 0 w 763"/>
                <a:gd name="T19" fmla="*/ 1825 h 2205"/>
                <a:gd name="T20" fmla="*/ 0 w 763"/>
                <a:gd name="T21" fmla="*/ 0 h 2205"/>
                <a:gd name="T22" fmla="*/ 762 w 763"/>
                <a:gd name="T23" fmla="*/ 0 h 2205"/>
                <a:gd name="T24" fmla="*/ 762 w 763"/>
                <a:gd name="T25" fmla="*/ 1825 h 2205"/>
                <a:gd name="T26" fmla="*/ 652 w 763"/>
                <a:gd name="T27" fmla="*/ 2094 h 2205"/>
                <a:gd name="T28" fmla="*/ 378 w 763"/>
                <a:gd name="T29" fmla="*/ 2204 h 2205"/>
                <a:gd name="T30" fmla="*/ 110 w 763"/>
                <a:gd name="T31" fmla="*/ 2094 h 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3" h="2205">
                  <a:moveTo>
                    <a:pt x="73" y="73"/>
                  </a:moveTo>
                  <a:lnTo>
                    <a:pt x="73" y="1823"/>
                  </a:lnTo>
                  <a:cubicBezTo>
                    <a:pt x="73" y="1904"/>
                    <a:pt x="103" y="1981"/>
                    <a:pt x="163" y="2037"/>
                  </a:cubicBezTo>
                  <a:cubicBezTo>
                    <a:pt x="222" y="2094"/>
                    <a:pt x="296" y="2127"/>
                    <a:pt x="378" y="2127"/>
                  </a:cubicBezTo>
                  <a:cubicBezTo>
                    <a:pt x="460" y="2127"/>
                    <a:pt x="535" y="2096"/>
                    <a:pt x="592" y="2037"/>
                  </a:cubicBezTo>
                  <a:cubicBezTo>
                    <a:pt x="648" y="1978"/>
                    <a:pt x="683" y="1904"/>
                    <a:pt x="683" y="1823"/>
                  </a:cubicBezTo>
                  <a:lnTo>
                    <a:pt x="683" y="73"/>
                  </a:lnTo>
                  <a:lnTo>
                    <a:pt x="73" y="73"/>
                  </a:lnTo>
                  <a:close/>
                  <a:moveTo>
                    <a:pt x="110" y="2094"/>
                  </a:moveTo>
                  <a:cubicBezTo>
                    <a:pt x="39" y="2024"/>
                    <a:pt x="0" y="1927"/>
                    <a:pt x="0" y="1825"/>
                  </a:cubicBezTo>
                  <a:lnTo>
                    <a:pt x="0" y="0"/>
                  </a:lnTo>
                  <a:lnTo>
                    <a:pt x="762" y="0"/>
                  </a:lnTo>
                  <a:lnTo>
                    <a:pt x="762" y="1825"/>
                  </a:lnTo>
                  <a:cubicBezTo>
                    <a:pt x="762" y="1927"/>
                    <a:pt x="722" y="2023"/>
                    <a:pt x="652" y="2094"/>
                  </a:cubicBezTo>
                  <a:cubicBezTo>
                    <a:pt x="573" y="2164"/>
                    <a:pt x="480" y="2204"/>
                    <a:pt x="378" y="2204"/>
                  </a:cubicBezTo>
                  <a:cubicBezTo>
                    <a:pt x="276" y="2204"/>
                    <a:pt x="180" y="2165"/>
                    <a:pt x="110" y="2094"/>
                  </a:cubicBezTo>
                  <a:close/>
                </a:path>
              </a:pathLst>
            </a:custGeom>
            <a:solidFill>
              <a:srgbClr val="252E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99" name="Freeform 101"/>
            <p:cNvSpPr>
              <a:spLocks noChangeArrowheads="1"/>
            </p:cNvSpPr>
            <p:nvPr/>
          </p:nvSpPr>
          <p:spPr bwMode="auto">
            <a:xfrm>
              <a:off x="2184" y="3527"/>
              <a:ext cx="105" cy="273"/>
            </a:xfrm>
            <a:custGeom>
              <a:avLst/>
              <a:gdLst>
                <a:gd name="T0" fmla="*/ 67 w 469"/>
                <a:gd name="T1" fmla="*/ 1140 h 1209"/>
                <a:gd name="T2" fmla="*/ 0 w 469"/>
                <a:gd name="T3" fmla="*/ 974 h 1209"/>
                <a:gd name="T4" fmla="*/ 0 w 469"/>
                <a:gd name="T5" fmla="*/ 0 h 1209"/>
                <a:gd name="T6" fmla="*/ 468 w 469"/>
                <a:gd name="T7" fmla="*/ 0 h 1209"/>
                <a:gd name="T8" fmla="*/ 468 w 469"/>
                <a:gd name="T9" fmla="*/ 974 h 1209"/>
                <a:gd name="T10" fmla="*/ 400 w 469"/>
                <a:gd name="T11" fmla="*/ 1140 h 1209"/>
                <a:gd name="T12" fmla="*/ 234 w 469"/>
                <a:gd name="T13" fmla="*/ 1208 h 1209"/>
                <a:gd name="T14" fmla="*/ 67 w 469"/>
                <a:gd name="T15" fmla="*/ 1140 h 12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9" h="1209">
                  <a:moveTo>
                    <a:pt x="67" y="1140"/>
                  </a:moveTo>
                  <a:cubicBezTo>
                    <a:pt x="22" y="1095"/>
                    <a:pt x="0" y="1036"/>
                    <a:pt x="0" y="974"/>
                  </a:cubicBezTo>
                  <a:lnTo>
                    <a:pt x="0" y="0"/>
                  </a:lnTo>
                  <a:lnTo>
                    <a:pt x="468" y="0"/>
                  </a:lnTo>
                  <a:lnTo>
                    <a:pt x="468" y="974"/>
                  </a:lnTo>
                  <a:cubicBezTo>
                    <a:pt x="468" y="1036"/>
                    <a:pt x="443" y="1095"/>
                    <a:pt x="400" y="1140"/>
                  </a:cubicBezTo>
                  <a:cubicBezTo>
                    <a:pt x="355" y="1182"/>
                    <a:pt x="296" y="1208"/>
                    <a:pt x="234" y="1208"/>
                  </a:cubicBezTo>
                  <a:cubicBezTo>
                    <a:pt x="172" y="1208"/>
                    <a:pt x="113" y="1182"/>
                    <a:pt x="67" y="1140"/>
                  </a:cubicBezTo>
                </a:path>
              </a:pathLst>
            </a:custGeom>
            <a:solidFill>
              <a:srgbClr val="E95D0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0" name="Freeform 102"/>
            <p:cNvSpPr>
              <a:spLocks noChangeArrowheads="1"/>
            </p:cNvSpPr>
            <p:nvPr/>
          </p:nvSpPr>
          <p:spPr bwMode="auto">
            <a:xfrm>
              <a:off x="2184" y="3527"/>
              <a:ext cx="105" cy="273"/>
            </a:xfrm>
            <a:custGeom>
              <a:avLst/>
              <a:gdLst>
                <a:gd name="T0" fmla="*/ 234 w 469"/>
                <a:gd name="T1" fmla="*/ 1208 h 1209"/>
                <a:gd name="T2" fmla="*/ 67 w 469"/>
                <a:gd name="T3" fmla="*/ 1140 h 1209"/>
                <a:gd name="T4" fmla="*/ 0 w 469"/>
                <a:gd name="T5" fmla="*/ 974 h 1209"/>
                <a:gd name="T6" fmla="*/ 0 w 469"/>
                <a:gd name="T7" fmla="*/ 0 h 1209"/>
                <a:gd name="T8" fmla="*/ 468 w 469"/>
                <a:gd name="T9" fmla="*/ 0 h 1209"/>
                <a:gd name="T10" fmla="*/ 468 w 469"/>
                <a:gd name="T11" fmla="*/ 974 h 1209"/>
                <a:gd name="T12" fmla="*/ 400 w 469"/>
                <a:gd name="T13" fmla="*/ 1140 h 1209"/>
                <a:gd name="T14" fmla="*/ 234 w 469"/>
                <a:gd name="T15" fmla="*/ 1208 h 12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9" h="1209">
                  <a:moveTo>
                    <a:pt x="234" y="1208"/>
                  </a:moveTo>
                  <a:cubicBezTo>
                    <a:pt x="172" y="1208"/>
                    <a:pt x="113" y="1182"/>
                    <a:pt x="67" y="1140"/>
                  </a:cubicBezTo>
                  <a:cubicBezTo>
                    <a:pt x="22" y="1095"/>
                    <a:pt x="0" y="1036"/>
                    <a:pt x="0" y="974"/>
                  </a:cubicBezTo>
                  <a:lnTo>
                    <a:pt x="0" y="0"/>
                  </a:lnTo>
                  <a:lnTo>
                    <a:pt x="468" y="0"/>
                  </a:lnTo>
                  <a:lnTo>
                    <a:pt x="468" y="974"/>
                  </a:lnTo>
                  <a:cubicBezTo>
                    <a:pt x="468" y="1036"/>
                    <a:pt x="443" y="1095"/>
                    <a:pt x="400" y="1140"/>
                  </a:cubicBezTo>
                  <a:cubicBezTo>
                    <a:pt x="355" y="1182"/>
                    <a:pt x="296" y="1208"/>
                    <a:pt x="234" y="1208"/>
                  </a:cubicBezTo>
                </a:path>
              </a:pathLst>
            </a:custGeom>
            <a:noFill/>
            <a:ln w="7920" cap="flat">
              <a:solidFill>
                <a:srgbClr val="E95D0C"/>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1" name="Freeform 103"/>
            <p:cNvSpPr>
              <a:spLocks noChangeArrowheads="1"/>
            </p:cNvSpPr>
            <p:nvPr/>
          </p:nvSpPr>
          <p:spPr bwMode="auto">
            <a:xfrm>
              <a:off x="2124" y="3334"/>
              <a:ext cx="224" cy="16"/>
            </a:xfrm>
            <a:custGeom>
              <a:avLst/>
              <a:gdLst>
                <a:gd name="T0" fmla="*/ 496 w 992"/>
                <a:gd name="T1" fmla="*/ 76 h 77"/>
                <a:gd name="T2" fmla="*/ 0 w 992"/>
                <a:gd name="T3" fmla="*/ 76 h 77"/>
                <a:gd name="T4" fmla="*/ 0 w 992"/>
                <a:gd name="T5" fmla="*/ 0 h 77"/>
                <a:gd name="T6" fmla="*/ 991 w 992"/>
                <a:gd name="T7" fmla="*/ 0 h 77"/>
                <a:gd name="T8" fmla="*/ 991 w 992"/>
                <a:gd name="T9" fmla="*/ 76 h 77"/>
                <a:gd name="T10" fmla="*/ 496 w 992"/>
                <a:gd name="T11" fmla="*/ 76 h 77"/>
              </a:gdLst>
              <a:ahLst/>
              <a:cxnLst>
                <a:cxn ang="0">
                  <a:pos x="T0" y="T1"/>
                </a:cxn>
                <a:cxn ang="0">
                  <a:pos x="T2" y="T3"/>
                </a:cxn>
                <a:cxn ang="0">
                  <a:pos x="T4" y="T5"/>
                </a:cxn>
                <a:cxn ang="0">
                  <a:pos x="T6" y="T7"/>
                </a:cxn>
                <a:cxn ang="0">
                  <a:pos x="T8" y="T9"/>
                </a:cxn>
                <a:cxn ang="0">
                  <a:pos x="T10" y="T11"/>
                </a:cxn>
              </a:cxnLst>
              <a:rect l="0" t="0" r="r" b="b"/>
              <a:pathLst>
                <a:path w="992" h="77">
                  <a:moveTo>
                    <a:pt x="496" y="76"/>
                  </a:moveTo>
                  <a:lnTo>
                    <a:pt x="0" y="76"/>
                  </a:lnTo>
                  <a:lnTo>
                    <a:pt x="0" y="0"/>
                  </a:lnTo>
                  <a:lnTo>
                    <a:pt x="991" y="0"/>
                  </a:lnTo>
                  <a:lnTo>
                    <a:pt x="991" y="76"/>
                  </a:lnTo>
                  <a:lnTo>
                    <a:pt x="49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2" name="Freeform 104"/>
            <p:cNvSpPr>
              <a:spLocks noChangeArrowheads="1"/>
            </p:cNvSpPr>
            <p:nvPr/>
          </p:nvSpPr>
          <p:spPr bwMode="auto">
            <a:xfrm>
              <a:off x="2266" y="3703"/>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3" name="Freeform 105"/>
            <p:cNvSpPr>
              <a:spLocks noChangeArrowheads="1"/>
            </p:cNvSpPr>
            <p:nvPr/>
          </p:nvSpPr>
          <p:spPr bwMode="auto">
            <a:xfrm>
              <a:off x="2266" y="3666"/>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4" name="Freeform 106"/>
            <p:cNvSpPr>
              <a:spLocks noChangeArrowheads="1"/>
            </p:cNvSpPr>
            <p:nvPr/>
          </p:nvSpPr>
          <p:spPr bwMode="auto">
            <a:xfrm>
              <a:off x="2266" y="3629"/>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5" name="Freeform 107"/>
            <p:cNvSpPr>
              <a:spLocks noChangeArrowheads="1"/>
            </p:cNvSpPr>
            <p:nvPr/>
          </p:nvSpPr>
          <p:spPr bwMode="auto">
            <a:xfrm>
              <a:off x="2266" y="3592"/>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6" name="Freeform 108"/>
            <p:cNvSpPr>
              <a:spLocks noChangeArrowheads="1"/>
            </p:cNvSpPr>
            <p:nvPr/>
          </p:nvSpPr>
          <p:spPr bwMode="auto">
            <a:xfrm>
              <a:off x="2266" y="3555"/>
              <a:ext cx="47" cy="17"/>
            </a:xfrm>
            <a:custGeom>
              <a:avLst/>
              <a:gdLst>
                <a:gd name="T0" fmla="*/ 106 w 213"/>
                <a:gd name="T1" fmla="*/ 77 h 78"/>
                <a:gd name="T2" fmla="*/ 0 w 213"/>
                <a:gd name="T3" fmla="*/ 77 h 78"/>
                <a:gd name="T4" fmla="*/ 0 w 213"/>
                <a:gd name="T5" fmla="*/ 0 h 78"/>
                <a:gd name="T6" fmla="*/ 212 w 213"/>
                <a:gd name="T7" fmla="*/ 0 h 78"/>
                <a:gd name="T8" fmla="*/ 212 w 213"/>
                <a:gd name="T9" fmla="*/ 77 h 78"/>
                <a:gd name="T10" fmla="*/ 106 w 213"/>
                <a:gd name="T11" fmla="*/ 77 h 78"/>
              </a:gdLst>
              <a:ahLst/>
              <a:cxnLst>
                <a:cxn ang="0">
                  <a:pos x="T0" y="T1"/>
                </a:cxn>
                <a:cxn ang="0">
                  <a:pos x="T2" y="T3"/>
                </a:cxn>
                <a:cxn ang="0">
                  <a:pos x="T4" y="T5"/>
                </a:cxn>
                <a:cxn ang="0">
                  <a:pos x="T6" y="T7"/>
                </a:cxn>
                <a:cxn ang="0">
                  <a:pos x="T8" y="T9"/>
                </a:cxn>
                <a:cxn ang="0">
                  <a:pos x="T10" y="T11"/>
                </a:cxn>
              </a:cxnLst>
              <a:rect l="0" t="0" r="r" b="b"/>
              <a:pathLst>
                <a:path w="213" h="78">
                  <a:moveTo>
                    <a:pt x="106" y="77"/>
                  </a:moveTo>
                  <a:lnTo>
                    <a:pt x="0" y="77"/>
                  </a:lnTo>
                  <a:lnTo>
                    <a:pt x="0" y="0"/>
                  </a:lnTo>
                  <a:lnTo>
                    <a:pt x="212" y="0"/>
                  </a:lnTo>
                  <a:lnTo>
                    <a:pt x="212" y="77"/>
                  </a:lnTo>
                  <a:lnTo>
                    <a:pt x="106" y="7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7" name="Freeform 109"/>
            <p:cNvSpPr>
              <a:spLocks noChangeArrowheads="1"/>
            </p:cNvSpPr>
            <p:nvPr/>
          </p:nvSpPr>
          <p:spPr bwMode="auto">
            <a:xfrm>
              <a:off x="2266" y="3518"/>
              <a:ext cx="47" cy="17"/>
            </a:xfrm>
            <a:custGeom>
              <a:avLst/>
              <a:gdLst>
                <a:gd name="T0" fmla="*/ 106 w 213"/>
                <a:gd name="T1" fmla="*/ 77 h 78"/>
                <a:gd name="T2" fmla="*/ 0 w 213"/>
                <a:gd name="T3" fmla="*/ 77 h 78"/>
                <a:gd name="T4" fmla="*/ 0 w 213"/>
                <a:gd name="T5" fmla="*/ 0 h 78"/>
                <a:gd name="T6" fmla="*/ 212 w 213"/>
                <a:gd name="T7" fmla="*/ 0 h 78"/>
                <a:gd name="T8" fmla="*/ 212 w 213"/>
                <a:gd name="T9" fmla="*/ 77 h 78"/>
                <a:gd name="T10" fmla="*/ 106 w 213"/>
                <a:gd name="T11" fmla="*/ 77 h 78"/>
              </a:gdLst>
              <a:ahLst/>
              <a:cxnLst>
                <a:cxn ang="0">
                  <a:pos x="T0" y="T1"/>
                </a:cxn>
                <a:cxn ang="0">
                  <a:pos x="T2" y="T3"/>
                </a:cxn>
                <a:cxn ang="0">
                  <a:pos x="T4" y="T5"/>
                </a:cxn>
                <a:cxn ang="0">
                  <a:pos x="T6" y="T7"/>
                </a:cxn>
                <a:cxn ang="0">
                  <a:pos x="T8" y="T9"/>
                </a:cxn>
                <a:cxn ang="0">
                  <a:pos x="T10" y="T11"/>
                </a:cxn>
              </a:cxnLst>
              <a:rect l="0" t="0" r="r" b="b"/>
              <a:pathLst>
                <a:path w="213" h="78">
                  <a:moveTo>
                    <a:pt x="106" y="77"/>
                  </a:moveTo>
                  <a:lnTo>
                    <a:pt x="0" y="77"/>
                  </a:lnTo>
                  <a:lnTo>
                    <a:pt x="0" y="0"/>
                  </a:lnTo>
                  <a:lnTo>
                    <a:pt x="212" y="0"/>
                  </a:lnTo>
                  <a:lnTo>
                    <a:pt x="212" y="77"/>
                  </a:lnTo>
                  <a:lnTo>
                    <a:pt x="106" y="7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8" name="Freeform 110"/>
            <p:cNvSpPr>
              <a:spLocks noChangeArrowheads="1"/>
            </p:cNvSpPr>
            <p:nvPr/>
          </p:nvSpPr>
          <p:spPr bwMode="auto">
            <a:xfrm>
              <a:off x="2266" y="3481"/>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09" name="Freeform 111"/>
            <p:cNvSpPr>
              <a:spLocks noChangeArrowheads="1"/>
            </p:cNvSpPr>
            <p:nvPr/>
          </p:nvSpPr>
          <p:spPr bwMode="auto">
            <a:xfrm>
              <a:off x="2266" y="3444"/>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0" name="Freeform 112"/>
            <p:cNvSpPr>
              <a:spLocks noChangeArrowheads="1"/>
            </p:cNvSpPr>
            <p:nvPr/>
          </p:nvSpPr>
          <p:spPr bwMode="auto">
            <a:xfrm>
              <a:off x="2266" y="3408"/>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1" name="Freeform 113"/>
            <p:cNvSpPr>
              <a:spLocks noChangeArrowheads="1"/>
            </p:cNvSpPr>
            <p:nvPr/>
          </p:nvSpPr>
          <p:spPr bwMode="auto">
            <a:xfrm>
              <a:off x="2266" y="3371"/>
              <a:ext cx="47" cy="16"/>
            </a:xfrm>
            <a:custGeom>
              <a:avLst/>
              <a:gdLst>
                <a:gd name="T0" fmla="*/ 106 w 213"/>
                <a:gd name="T1" fmla="*/ 76 h 77"/>
                <a:gd name="T2" fmla="*/ 0 w 213"/>
                <a:gd name="T3" fmla="*/ 76 h 77"/>
                <a:gd name="T4" fmla="*/ 0 w 213"/>
                <a:gd name="T5" fmla="*/ 0 h 77"/>
                <a:gd name="T6" fmla="*/ 212 w 213"/>
                <a:gd name="T7" fmla="*/ 0 h 77"/>
                <a:gd name="T8" fmla="*/ 212 w 213"/>
                <a:gd name="T9" fmla="*/ 76 h 77"/>
                <a:gd name="T10" fmla="*/ 106 w 213"/>
                <a:gd name="T11" fmla="*/ 76 h 77"/>
              </a:gdLst>
              <a:ahLst/>
              <a:cxnLst>
                <a:cxn ang="0">
                  <a:pos x="T0" y="T1"/>
                </a:cxn>
                <a:cxn ang="0">
                  <a:pos x="T2" y="T3"/>
                </a:cxn>
                <a:cxn ang="0">
                  <a:pos x="T4" y="T5"/>
                </a:cxn>
                <a:cxn ang="0">
                  <a:pos x="T6" y="T7"/>
                </a:cxn>
                <a:cxn ang="0">
                  <a:pos x="T8" y="T9"/>
                </a:cxn>
                <a:cxn ang="0">
                  <a:pos x="T10" y="T11"/>
                </a:cxn>
              </a:cxnLst>
              <a:rect l="0" t="0" r="r" b="b"/>
              <a:pathLst>
                <a:path w="213" h="77">
                  <a:moveTo>
                    <a:pt x="106" y="76"/>
                  </a:moveTo>
                  <a:lnTo>
                    <a:pt x="0" y="76"/>
                  </a:lnTo>
                  <a:lnTo>
                    <a:pt x="0" y="0"/>
                  </a:lnTo>
                  <a:lnTo>
                    <a:pt x="212" y="0"/>
                  </a:lnTo>
                  <a:lnTo>
                    <a:pt x="212" y="76"/>
                  </a:lnTo>
                  <a:lnTo>
                    <a:pt x="106" y="7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2" name="Freeform 114"/>
            <p:cNvSpPr>
              <a:spLocks noChangeArrowheads="1"/>
            </p:cNvSpPr>
            <p:nvPr/>
          </p:nvSpPr>
          <p:spPr bwMode="auto">
            <a:xfrm>
              <a:off x="2449" y="3376"/>
              <a:ext cx="81" cy="207"/>
            </a:xfrm>
            <a:custGeom>
              <a:avLst/>
              <a:gdLst>
                <a:gd name="T0" fmla="*/ 359 w 360"/>
                <a:gd name="T1" fmla="*/ 166 h 918"/>
                <a:gd name="T2" fmla="*/ 359 w 360"/>
                <a:gd name="T3" fmla="*/ 0 h 918"/>
                <a:gd name="T4" fmla="*/ 0 w 360"/>
                <a:gd name="T5" fmla="*/ 0 h 918"/>
                <a:gd name="T6" fmla="*/ 0 w 360"/>
                <a:gd name="T7" fmla="*/ 917 h 918"/>
                <a:gd name="T8" fmla="*/ 359 w 360"/>
                <a:gd name="T9" fmla="*/ 917 h 918"/>
                <a:gd name="T10" fmla="*/ 359 w 360"/>
                <a:gd name="T11" fmla="*/ 528 h 918"/>
                <a:gd name="T12" fmla="*/ 178 w 360"/>
                <a:gd name="T13" fmla="*/ 347 h 918"/>
                <a:gd name="T14" fmla="*/ 359 w 360"/>
                <a:gd name="T15" fmla="*/ 166 h 9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0" h="918">
                  <a:moveTo>
                    <a:pt x="359" y="166"/>
                  </a:moveTo>
                  <a:lnTo>
                    <a:pt x="359" y="0"/>
                  </a:lnTo>
                  <a:lnTo>
                    <a:pt x="0" y="0"/>
                  </a:lnTo>
                  <a:lnTo>
                    <a:pt x="0" y="917"/>
                  </a:lnTo>
                  <a:lnTo>
                    <a:pt x="359" y="917"/>
                  </a:lnTo>
                  <a:lnTo>
                    <a:pt x="359" y="528"/>
                  </a:lnTo>
                  <a:cubicBezTo>
                    <a:pt x="257" y="528"/>
                    <a:pt x="178" y="446"/>
                    <a:pt x="178" y="347"/>
                  </a:cubicBezTo>
                  <a:cubicBezTo>
                    <a:pt x="178" y="248"/>
                    <a:pt x="257" y="166"/>
                    <a:pt x="359" y="166"/>
                  </a:cubicBez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3" name="Freeform 115"/>
            <p:cNvSpPr>
              <a:spLocks noChangeArrowheads="1"/>
            </p:cNvSpPr>
            <p:nvPr/>
          </p:nvSpPr>
          <p:spPr bwMode="auto">
            <a:xfrm>
              <a:off x="2510" y="3728"/>
              <a:ext cx="38" cy="38"/>
            </a:xfrm>
            <a:custGeom>
              <a:avLst/>
              <a:gdLst>
                <a:gd name="T0" fmla="*/ 85 w 170"/>
                <a:gd name="T1" fmla="*/ 170 h 171"/>
                <a:gd name="T2" fmla="*/ 0 w 170"/>
                <a:gd name="T3" fmla="*/ 85 h 171"/>
                <a:gd name="T4" fmla="*/ 85 w 170"/>
                <a:gd name="T5" fmla="*/ 0 h 171"/>
                <a:gd name="T6" fmla="*/ 169 w 170"/>
                <a:gd name="T7" fmla="*/ 85 h 171"/>
                <a:gd name="T8" fmla="*/ 85 w 170"/>
                <a:gd name="T9" fmla="*/ 170 h 171"/>
              </a:gdLst>
              <a:ahLst/>
              <a:cxnLst>
                <a:cxn ang="0">
                  <a:pos x="T0" y="T1"/>
                </a:cxn>
                <a:cxn ang="0">
                  <a:pos x="T2" y="T3"/>
                </a:cxn>
                <a:cxn ang="0">
                  <a:pos x="T4" y="T5"/>
                </a:cxn>
                <a:cxn ang="0">
                  <a:pos x="T6" y="T7"/>
                </a:cxn>
                <a:cxn ang="0">
                  <a:pos x="T8" y="T9"/>
                </a:cxn>
              </a:cxnLst>
              <a:rect l="0" t="0" r="r" b="b"/>
              <a:pathLst>
                <a:path w="170" h="171">
                  <a:moveTo>
                    <a:pt x="85" y="170"/>
                  </a:moveTo>
                  <a:cubicBezTo>
                    <a:pt x="40" y="170"/>
                    <a:pt x="0" y="133"/>
                    <a:pt x="0" y="85"/>
                  </a:cubicBezTo>
                  <a:cubicBezTo>
                    <a:pt x="0" y="40"/>
                    <a:pt x="37" y="0"/>
                    <a:pt x="85" y="0"/>
                  </a:cubicBezTo>
                  <a:cubicBezTo>
                    <a:pt x="133" y="0"/>
                    <a:pt x="169" y="37"/>
                    <a:pt x="169" y="85"/>
                  </a:cubicBezTo>
                  <a:cubicBezTo>
                    <a:pt x="169" y="130"/>
                    <a:pt x="133" y="170"/>
                    <a:pt x="85" y="170"/>
                  </a:cubicBez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4" name="Freeform 116"/>
            <p:cNvSpPr>
              <a:spLocks noChangeArrowheads="1"/>
            </p:cNvSpPr>
            <p:nvPr/>
          </p:nvSpPr>
          <p:spPr bwMode="auto">
            <a:xfrm>
              <a:off x="2510" y="3436"/>
              <a:ext cx="38" cy="38"/>
            </a:xfrm>
            <a:custGeom>
              <a:avLst/>
              <a:gdLst>
                <a:gd name="T0" fmla="*/ 85 w 170"/>
                <a:gd name="T1" fmla="*/ 170 h 171"/>
                <a:gd name="T2" fmla="*/ 0 w 170"/>
                <a:gd name="T3" fmla="*/ 85 h 171"/>
                <a:gd name="T4" fmla="*/ 85 w 170"/>
                <a:gd name="T5" fmla="*/ 0 h 171"/>
                <a:gd name="T6" fmla="*/ 169 w 170"/>
                <a:gd name="T7" fmla="*/ 85 h 171"/>
                <a:gd name="T8" fmla="*/ 85 w 170"/>
                <a:gd name="T9" fmla="*/ 170 h 171"/>
              </a:gdLst>
              <a:ahLst/>
              <a:cxnLst>
                <a:cxn ang="0">
                  <a:pos x="T0" y="T1"/>
                </a:cxn>
                <a:cxn ang="0">
                  <a:pos x="T2" y="T3"/>
                </a:cxn>
                <a:cxn ang="0">
                  <a:pos x="T4" y="T5"/>
                </a:cxn>
                <a:cxn ang="0">
                  <a:pos x="T6" y="T7"/>
                </a:cxn>
                <a:cxn ang="0">
                  <a:pos x="T8" y="T9"/>
                </a:cxn>
              </a:cxnLst>
              <a:rect l="0" t="0" r="r" b="b"/>
              <a:pathLst>
                <a:path w="170" h="171">
                  <a:moveTo>
                    <a:pt x="85" y="170"/>
                  </a:moveTo>
                  <a:cubicBezTo>
                    <a:pt x="40" y="170"/>
                    <a:pt x="0" y="133"/>
                    <a:pt x="0" y="85"/>
                  </a:cubicBezTo>
                  <a:cubicBezTo>
                    <a:pt x="0" y="40"/>
                    <a:pt x="37" y="0"/>
                    <a:pt x="85" y="0"/>
                  </a:cubicBezTo>
                  <a:cubicBezTo>
                    <a:pt x="133" y="3"/>
                    <a:pt x="169" y="40"/>
                    <a:pt x="169" y="85"/>
                  </a:cubicBezTo>
                  <a:cubicBezTo>
                    <a:pt x="169" y="130"/>
                    <a:pt x="133" y="170"/>
                    <a:pt x="85" y="170"/>
                  </a:cubicBez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5" name="Freeform 117"/>
            <p:cNvSpPr>
              <a:spLocks noChangeArrowheads="1"/>
            </p:cNvSpPr>
            <p:nvPr/>
          </p:nvSpPr>
          <p:spPr bwMode="auto">
            <a:xfrm>
              <a:off x="2444" y="3715"/>
              <a:ext cx="47" cy="34"/>
            </a:xfrm>
            <a:custGeom>
              <a:avLst/>
              <a:gdLst>
                <a:gd name="T0" fmla="*/ 191 w 212"/>
                <a:gd name="T1" fmla="*/ 152 h 153"/>
                <a:gd name="T2" fmla="*/ 0 w 212"/>
                <a:gd name="T3" fmla="*/ 62 h 153"/>
                <a:gd name="T4" fmla="*/ 42 w 212"/>
                <a:gd name="T5" fmla="*/ 0 h 153"/>
                <a:gd name="T6" fmla="*/ 211 w 212"/>
                <a:gd name="T7" fmla="*/ 79 h 153"/>
                <a:gd name="T8" fmla="*/ 191 w 212"/>
                <a:gd name="T9" fmla="*/ 152 h 153"/>
              </a:gdLst>
              <a:ahLst/>
              <a:cxnLst>
                <a:cxn ang="0">
                  <a:pos x="T0" y="T1"/>
                </a:cxn>
                <a:cxn ang="0">
                  <a:pos x="T2" y="T3"/>
                </a:cxn>
                <a:cxn ang="0">
                  <a:pos x="T4" y="T5"/>
                </a:cxn>
                <a:cxn ang="0">
                  <a:pos x="T6" y="T7"/>
                </a:cxn>
                <a:cxn ang="0">
                  <a:pos x="T8" y="T9"/>
                </a:cxn>
              </a:cxnLst>
              <a:rect l="0" t="0" r="r" b="b"/>
              <a:pathLst>
                <a:path w="212" h="153">
                  <a:moveTo>
                    <a:pt x="191" y="152"/>
                  </a:moveTo>
                  <a:cubicBezTo>
                    <a:pt x="124" y="132"/>
                    <a:pt x="59" y="101"/>
                    <a:pt x="0" y="62"/>
                  </a:cubicBezTo>
                  <a:lnTo>
                    <a:pt x="42" y="0"/>
                  </a:lnTo>
                  <a:cubicBezTo>
                    <a:pt x="95" y="37"/>
                    <a:pt x="152" y="62"/>
                    <a:pt x="211" y="79"/>
                  </a:cubicBezTo>
                  <a:lnTo>
                    <a:pt x="191" y="152"/>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6" name="Freeform 118"/>
            <p:cNvSpPr>
              <a:spLocks noChangeArrowheads="1"/>
            </p:cNvSpPr>
            <p:nvPr/>
          </p:nvSpPr>
          <p:spPr bwMode="auto">
            <a:xfrm>
              <a:off x="2568" y="3453"/>
              <a:ext cx="116" cy="296"/>
            </a:xfrm>
            <a:custGeom>
              <a:avLst/>
              <a:gdLst>
                <a:gd name="T0" fmla="*/ 0 w 515"/>
                <a:gd name="T1" fmla="*/ 1236 h 1310"/>
                <a:gd name="T2" fmla="*/ 437 w 515"/>
                <a:gd name="T3" fmla="*/ 655 h 1310"/>
                <a:gd name="T4" fmla="*/ 0 w 515"/>
                <a:gd name="T5" fmla="*/ 73 h 1310"/>
                <a:gd name="T6" fmla="*/ 20 w 515"/>
                <a:gd name="T7" fmla="*/ 0 h 1310"/>
                <a:gd name="T8" fmla="*/ 514 w 515"/>
                <a:gd name="T9" fmla="*/ 655 h 1310"/>
                <a:gd name="T10" fmla="*/ 20 w 515"/>
                <a:gd name="T11" fmla="*/ 1309 h 1310"/>
                <a:gd name="T12" fmla="*/ 0 w 515"/>
                <a:gd name="T13" fmla="*/ 1236 h 1310"/>
              </a:gdLst>
              <a:ahLst/>
              <a:cxnLst>
                <a:cxn ang="0">
                  <a:pos x="T0" y="T1"/>
                </a:cxn>
                <a:cxn ang="0">
                  <a:pos x="T2" y="T3"/>
                </a:cxn>
                <a:cxn ang="0">
                  <a:pos x="T4" y="T5"/>
                </a:cxn>
                <a:cxn ang="0">
                  <a:pos x="T6" y="T7"/>
                </a:cxn>
                <a:cxn ang="0">
                  <a:pos x="T8" y="T9"/>
                </a:cxn>
                <a:cxn ang="0">
                  <a:pos x="T10" y="T11"/>
                </a:cxn>
                <a:cxn ang="0">
                  <a:pos x="T12" y="T13"/>
                </a:cxn>
              </a:cxnLst>
              <a:rect l="0" t="0" r="r" b="b"/>
              <a:pathLst>
                <a:path w="515" h="1310">
                  <a:moveTo>
                    <a:pt x="0" y="1236"/>
                  </a:moveTo>
                  <a:cubicBezTo>
                    <a:pt x="257" y="1162"/>
                    <a:pt x="437" y="924"/>
                    <a:pt x="437" y="655"/>
                  </a:cubicBezTo>
                  <a:cubicBezTo>
                    <a:pt x="437" y="387"/>
                    <a:pt x="257" y="147"/>
                    <a:pt x="0" y="73"/>
                  </a:cubicBezTo>
                  <a:lnTo>
                    <a:pt x="20" y="0"/>
                  </a:lnTo>
                  <a:cubicBezTo>
                    <a:pt x="310" y="82"/>
                    <a:pt x="514" y="353"/>
                    <a:pt x="514" y="655"/>
                  </a:cubicBezTo>
                  <a:cubicBezTo>
                    <a:pt x="511" y="956"/>
                    <a:pt x="310" y="1225"/>
                    <a:pt x="20" y="1309"/>
                  </a:cubicBezTo>
                  <a:lnTo>
                    <a:pt x="0" y="123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7" name="Freeform 119"/>
            <p:cNvSpPr>
              <a:spLocks noChangeArrowheads="1"/>
            </p:cNvSpPr>
            <p:nvPr/>
          </p:nvSpPr>
          <p:spPr bwMode="auto">
            <a:xfrm>
              <a:off x="2387" y="3666"/>
              <a:ext cx="204" cy="17"/>
            </a:xfrm>
            <a:custGeom>
              <a:avLst/>
              <a:gdLst>
                <a:gd name="T0" fmla="*/ 450 w 902"/>
                <a:gd name="T1" fmla="*/ 77 h 78"/>
                <a:gd name="T2" fmla="*/ 0 w 902"/>
                <a:gd name="T3" fmla="*/ 77 h 78"/>
                <a:gd name="T4" fmla="*/ 0 w 902"/>
                <a:gd name="T5" fmla="*/ 0 h 78"/>
                <a:gd name="T6" fmla="*/ 901 w 902"/>
                <a:gd name="T7" fmla="*/ 0 h 78"/>
                <a:gd name="T8" fmla="*/ 901 w 902"/>
                <a:gd name="T9" fmla="*/ 77 h 78"/>
                <a:gd name="T10" fmla="*/ 450 w 902"/>
                <a:gd name="T11" fmla="*/ 77 h 78"/>
              </a:gdLst>
              <a:ahLst/>
              <a:cxnLst>
                <a:cxn ang="0">
                  <a:pos x="T0" y="T1"/>
                </a:cxn>
                <a:cxn ang="0">
                  <a:pos x="T2" y="T3"/>
                </a:cxn>
                <a:cxn ang="0">
                  <a:pos x="T4" y="T5"/>
                </a:cxn>
                <a:cxn ang="0">
                  <a:pos x="T6" y="T7"/>
                </a:cxn>
                <a:cxn ang="0">
                  <a:pos x="T8" y="T9"/>
                </a:cxn>
                <a:cxn ang="0">
                  <a:pos x="T10" y="T11"/>
                </a:cxn>
              </a:cxnLst>
              <a:rect l="0" t="0" r="r" b="b"/>
              <a:pathLst>
                <a:path w="902" h="78">
                  <a:moveTo>
                    <a:pt x="450" y="77"/>
                  </a:moveTo>
                  <a:lnTo>
                    <a:pt x="0" y="77"/>
                  </a:lnTo>
                  <a:lnTo>
                    <a:pt x="0" y="0"/>
                  </a:lnTo>
                  <a:lnTo>
                    <a:pt x="901" y="0"/>
                  </a:lnTo>
                  <a:lnTo>
                    <a:pt x="901" y="77"/>
                  </a:lnTo>
                  <a:lnTo>
                    <a:pt x="450" y="7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8" name="Freeform 120"/>
            <p:cNvSpPr>
              <a:spLocks noChangeArrowheads="1"/>
            </p:cNvSpPr>
            <p:nvPr/>
          </p:nvSpPr>
          <p:spPr bwMode="auto">
            <a:xfrm>
              <a:off x="2460" y="3334"/>
              <a:ext cx="58" cy="42"/>
            </a:xfrm>
            <a:custGeom>
              <a:avLst/>
              <a:gdLst>
                <a:gd name="T0" fmla="*/ 76 w 261"/>
                <a:gd name="T1" fmla="*/ 79 h 190"/>
                <a:gd name="T2" fmla="*/ 184 w 261"/>
                <a:gd name="T3" fmla="*/ 79 h 190"/>
                <a:gd name="T4" fmla="*/ 184 w 261"/>
                <a:gd name="T5" fmla="*/ 116 h 190"/>
                <a:gd name="T6" fmla="*/ 76 w 261"/>
                <a:gd name="T7" fmla="*/ 116 h 190"/>
                <a:gd name="T8" fmla="*/ 76 w 261"/>
                <a:gd name="T9" fmla="*/ 79 h 190"/>
                <a:gd name="T10" fmla="*/ 0 w 261"/>
                <a:gd name="T11" fmla="*/ 189 h 190"/>
                <a:gd name="T12" fmla="*/ 260 w 261"/>
                <a:gd name="T13" fmla="*/ 189 h 190"/>
                <a:gd name="T14" fmla="*/ 260 w 261"/>
                <a:gd name="T15" fmla="*/ 0 h 190"/>
                <a:gd name="T16" fmla="*/ 0 w 261"/>
                <a:gd name="T17" fmla="*/ 0 h 190"/>
                <a:gd name="T18" fmla="*/ 0 w 261"/>
                <a:gd name="T19"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190">
                  <a:moveTo>
                    <a:pt x="76" y="79"/>
                  </a:moveTo>
                  <a:lnTo>
                    <a:pt x="184" y="79"/>
                  </a:lnTo>
                  <a:lnTo>
                    <a:pt x="184" y="116"/>
                  </a:lnTo>
                  <a:lnTo>
                    <a:pt x="76" y="116"/>
                  </a:lnTo>
                  <a:lnTo>
                    <a:pt x="76" y="79"/>
                  </a:lnTo>
                  <a:close/>
                  <a:moveTo>
                    <a:pt x="0" y="189"/>
                  </a:moveTo>
                  <a:lnTo>
                    <a:pt x="260" y="189"/>
                  </a:lnTo>
                  <a:lnTo>
                    <a:pt x="260" y="0"/>
                  </a:lnTo>
                  <a:lnTo>
                    <a:pt x="0" y="0"/>
                  </a:lnTo>
                  <a:lnTo>
                    <a:pt x="0" y="189"/>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19" name="Freeform 121"/>
            <p:cNvSpPr>
              <a:spLocks noChangeArrowheads="1"/>
            </p:cNvSpPr>
            <p:nvPr/>
          </p:nvSpPr>
          <p:spPr bwMode="auto">
            <a:xfrm>
              <a:off x="2465" y="3584"/>
              <a:ext cx="47" cy="67"/>
            </a:xfrm>
            <a:custGeom>
              <a:avLst/>
              <a:gdLst>
                <a:gd name="T0" fmla="*/ 74 w 213"/>
                <a:gd name="T1" fmla="*/ 223 h 300"/>
                <a:gd name="T2" fmla="*/ 136 w 213"/>
                <a:gd name="T3" fmla="*/ 223 h 300"/>
                <a:gd name="T4" fmla="*/ 136 w 213"/>
                <a:gd name="T5" fmla="*/ 76 h 300"/>
                <a:gd name="T6" fmla="*/ 74 w 213"/>
                <a:gd name="T7" fmla="*/ 76 h 300"/>
                <a:gd name="T8" fmla="*/ 74 w 213"/>
                <a:gd name="T9" fmla="*/ 223 h 300"/>
                <a:gd name="T10" fmla="*/ 212 w 213"/>
                <a:gd name="T11" fmla="*/ 299 h 300"/>
                <a:gd name="T12" fmla="*/ 0 w 213"/>
                <a:gd name="T13" fmla="*/ 299 h 300"/>
                <a:gd name="T14" fmla="*/ 0 w 213"/>
                <a:gd name="T15" fmla="*/ 0 h 300"/>
                <a:gd name="T16" fmla="*/ 212 w 213"/>
                <a:gd name="T17" fmla="*/ 0 h 300"/>
                <a:gd name="T18" fmla="*/ 212 w 213"/>
                <a:gd name="T19" fmla="*/ 29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300">
                  <a:moveTo>
                    <a:pt x="74" y="223"/>
                  </a:moveTo>
                  <a:lnTo>
                    <a:pt x="136" y="223"/>
                  </a:lnTo>
                  <a:lnTo>
                    <a:pt x="136" y="76"/>
                  </a:lnTo>
                  <a:lnTo>
                    <a:pt x="74" y="76"/>
                  </a:lnTo>
                  <a:lnTo>
                    <a:pt x="74" y="223"/>
                  </a:lnTo>
                  <a:close/>
                  <a:moveTo>
                    <a:pt x="212" y="299"/>
                  </a:moveTo>
                  <a:lnTo>
                    <a:pt x="0" y="299"/>
                  </a:lnTo>
                  <a:lnTo>
                    <a:pt x="0" y="0"/>
                  </a:lnTo>
                  <a:lnTo>
                    <a:pt x="212" y="0"/>
                  </a:lnTo>
                  <a:lnTo>
                    <a:pt x="212" y="299"/>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0" name="Freeform 122"/>
            <p:cNvSpPr>
              <a:spLocks noChangeArrowheads="1"/>
            </p:cNvSpPr>
            <p:nvPr/>
          </p:nvSpPr>
          <p:spPr bwMode="auto">
            <a:xfrm>
              <a:off x="2480" y="3406"/>
              <a:ext cx="98" cy="98"/>
            </a:xfrm>
            <a:custGeom>
              <a:avLst/>
              <a:gdLst>
                <a:gd name="T0" fmla="*/ 77 w 436"/>
                <a:gd name="T1" fmla="*/ 217 h 435"/>
                <a:gd name="T2" fmla="*/ 218 w 436"/>
                <a:gd name="T3" fmla="*/ 358 h 435"/>
                <a:gd name="T4" fmla="*/ 359 w 436"/>
                <a:gd name="T5" fmla="*/ 217 h 435"/>
                <a:gd name="T6" fmla="*/ 218 w 436"/>
                <a:gd name="T7" fmla="*/ 76 h 435"/>
                <a:gd name="T8" fmla="*/ 77 w 436"/>
                <a:gd name="T9" fmla="*/ 217 h 435"/>
                <a:gd name="T10" fmla="*/ 0 w 436"/>
                <a:gd name="T11" fmla="*/ 217 h 435"/>
                <a:gd name="T12" fmla="*/ 218 w 436"/>
                <a:gd name="T13" fmla="*/ 0 h 435"/>
                <a:gd name="T14" fmla="*/ 435 w 436"/>
                <a:gd name="T15" fmla="*/ 217 h 435"/>
                <a:gd name="T16" fmla="*/ 218 w 436"/>
                <a:gd name="T17" fmla="*/ 434 h 435"/>
                <a:gd name="T18" fmla="*/ 0 w 436"/>
                <a:gd name="T19" fmla="*/ 2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6" h="435">
                  <a:moveTo>
                    <a:pt x="77" y="217"/>
                  </a:moveTo>
                  <a:cubicBezTo>
                    <a:pt x="77" y="296"/>
                    <a:pt x="139" y="358"/>
                    <a:pt x="218" y="358"/>
                  </a:cubicBezTo>
                  <a:cubicBezTo>
                    <a:pt x="297" y="358"/>
                    <a:pt x="359" y="296"/>
                    <a:pt x="359" y="217"/>
                  </a:cubicBezTo>
                  <a:cubicBezTo>
                    <a:pt x="359" y="141"/>
                    <a:pt x="297" y="76"/>
                    <a:pt x="218" y="76"/>
                  </a:cubicBezTo>
                  <a:cubicBezTo>
                    <a:pt x="139" y="76"/>
                    <a:pt x="77" y="138"/>
                    <a:pt x="77" y="217"/>
                  </a:cubicBezTo>
                  <a:close/>
                  <a:moveTo>
                    <a:pt x="0" y="217"/>
                  </a:moveTo>
                  <a:cubicBezTo>
                    <a:pt x="0" y="99"/>
                    <a:pt x="99" y="0"/>
                    <a:pt x="218" y="0"/>
                  </a:cubicBezTo>
                  <a:cubicBezTo>
                    <a:pt x="336" y="0"/>
                    <a:pt x="435" y="99"/>
                    <a:pt x="435" y="217"/>
                  </a:cubicBezTo>
                  <a:cubicBezTo>
                    <a:pt x="435" y="338"/>
                    <a:pt x="339" y="434"/>
                    <a:pt x="218" y="434"/>
                  </a:cubicBezTo>
                  <a:cubicBezTo>
                    <a:pt x="99" y="434"/>
                    <a:pt x="0" y="336"/>
                    <a:pt x="0" y="217"/>
                  </a:cubicBez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1" name="Freeform 123"/>
            <p:cNvSpPr>
              <a:spLocks noChangeArrowheads="1"/>
            </p:cNvSpPr>
            <p:nvPr/>
          </p:nvSpPr>
          <p:spPr bwMode="auto">
            <a:xfrm>
              <a:off x="2480" y="3697"/>
              <a:ext cx="98" cy="108"/>
            </a:xfrm>
            <a:custGeom>
              <a:avLst/>
              <a:gdLst>
                <a:gd name="T0" fmla="*/ 77 w 436"/>
                <a:gd name="T1" fmla="*/ 403 h 481"/>
                <a:gd name="T2" fmla="*/ 359 w 436"/>
                <a:gd name="T3" fmla="*/ 403 h 481"/>
                <a:gd name="T4" fmla="*/ 359 w 436"/>
                <a:gd name="T5" fmla="*/ 217 h 481"/>
                <a:gd name="T6" fmla="*/ 218 w 436"/>
                <a:gd name="T7" fmla="*/ 76 h 481"/>
                <a:gd name="T8" fmla="*/ 77 w 436"/>
                <a:gd name="T9" fmla="*/ 217 h 481"/>
                <a:gd name="T10" fmla="*/ 77 w 436"/>
                <a:gd name="T11" fmla="*/ 403 h 481"/>
                <a:gd name="T12" fmla="*/ 435 w 436"/>
                <a:gd name="T13" fmla="*/ 480 h 481"/>
                <a:gd name="T14" fmla="*/ 0 w 436"/>
                <a:gd name="T15" fmla="*/ 480 h 481"/>
                <a:gd name="T16" fmla="*/ 0 w 436"/>
                <a:gd name="T17" fmla="*/ 217 h 481"/>
                <a:gd name="T18" fmla="*/ 218 w 436"/>
                <a:gd name="T19" fmla="*/ 0 h 481"/>
                <a:gd name="T20" fmla="*/ 435 w 436"/>
                <a:gd name="T21" fmla="*/ 217 h 481"/>
                <a:gd name="T22" fmla="*/ 435 w 436"/>
                <a:gd name="T23" fmla="*/ 48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6" h="481">
                  <a:moveTo>
                    <a:pt x="77" y="403"/>
                  </a:moveTo>
                  <a:lnTo>
                    <a:pt x="359" y="403"/>
                  </a:lnTo>
                  <a:lnTo>
                    <a:pt x="359" y="217"/>
                  </a:lnTo>
                  <a:cubicBezTo>
                    <a:pt x="359" y="138"/>
                    <a:pt x="297" y="76"/>
                    <a:pt x="218" y="76"/>
                  </a:cubicBezTo>
                  <a:cubicBezTo>
                    <a:pt x="139" y="76"/>
                    <a:pt x="77" y="138"/>
                    <a:pt x="77" y="217"/>
                  </a:cubicBezTo>
                  <a:lnTo>
                    <a:pt x="77" y="403"/>
                  </a:lnTo>
                  <a:close/>
                  <a:moveTo>
                    <a:pt x="435" y="480"/>
                  </a:moveTo>
                  <a:lnTo>
                    <a:pt x="0" y="480"/>
                  </a:lnTo>
                  <a:lnTo>
                    <a:pt x="0" y="217"/>
                  </a:lnTo>
                  <a:cubicBezTo>
                    <a:pt x="0" y="99"/>
                    <a:pt x="99" y="0"/>
                    <a:pt x="218" y="0"/>
                  </a:cubicBezTo>
                  <a:cubicBezTo>
                    <a:pt x="336" y="0"/>
                    <a:pt x="435" y="99"/>
                    <a:pt x="435" y="217"/>
                  </a:cubicBezTo>
                  <a:lnTo>
                    <a:pt x="435" y="480"/>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2" name="Freeform 124"/>
            <p:cNvSpPr>
              <a:spLocks noChangeArrowheads="1"/>
            </p:cNvSpPr>
            <p:nvPr/>
          </p:nvSpPr>
          <p:spPr bwMode="auto">
            <a:xfrm>
              <a:off x="2387" y="3788"/>
              <a:ext cx="296" cy="45"/>
            </a:xfrm>
            <a:custGeom>
              <a:avLst/>
              <a:gdLst>
                <a:gd name="T0" fmla="*/ 77 w 1311"/>
                <a:gd name="T1" fmla="*/ 77 h 205"/>
                <a:gd name="T2" fmla="*/ 1234 w 1311"/>
                <a:gd name="T3" fmla="*/ 77 h 205"/>
                <a:gd name="T4" fmla="*/ 1234 w 1311"/>
                <a:gd name="T5" fmla="*/ 127 h 205"/>
                <a:gd name="T6" fmla="*/ 77 w 1311"/>
                <a:gd name="T7" fmla="*/ 127 h 205"/>
                <a:gd name="T8" fmla="*/ 77 w 1311"/>
                <a:gd name="T9" fmla="*/ 77 h 205"/>
                <a:gd name="T10" fmla="*/ 0 w 1311"/>
                <a:gd name="T11" fmla="*/ 204 h 205"/>
                <a:gd name="T12" fmla="*/ 1310 w 1311"/>
                <a:gd name="T13" fmla="*/ 204 h 205"/>
                <a:gd name="T14" fmla="*/ 1310 w 1311"/>
                <a:gd name="T15" fmla="*/ 0 h 205"/>
                <a:gd name="T16" fmla="*/ 0 w 1311"/>
                <a:gd name="T17" fmla="*/ 0 h 205"/>
                <a:gd name="T18" fmla="*/ 0 w 1311"/>
                <a:gd name="T19" fmla="*/ 20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1" h="205">
                  <a:moveTo>
                    <a:pt x="77" y="77"/>
                  </a:moveTo>
                  <a:lnTo>
                    <a:pt x="1234" y="77"/>
                  </a:lnTo>
                  <a:lnTo>
                    <a:pt x="1234" y="127"/>
                  </a:lnTo>
                  <a:lnTo>
                    <a:pt x="77" y="127"/>
                  </a:lnTo>
                  <a:lnTo>
                    <a:pt x="77" y="77"/>
                  </a:lnTo>
                  <a:close/>
                  <a:moveTo>
                    <a:pt x="0" y="204"/>
                  </a:moveTo>
                  <a:lnTo>
                    <a:pt x="1310" y="204"/>
                  </a:lnTo>
                  <a:lnTo>
                    <a:pt x="1310" y="0"/>
                  </a:lnTo>
                  <a:lnTo>
                    <a:pt x="0" y="0"/>
                  </a:lnTo>
                  <a:lnTo>
                    <a:pt x="0" y="204"/>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223" name="Group 125"/>
          <p:cNvGrpSpPr>
            <a:grpSpLocks/>
          </p:cNvGrpSpPr>
          <p:nvPr/>
        </p:nvGrpSpPr>
        <p:grpSpPr bwMode="auto">
          <a:xfrm>
            <a:off x="2702467" y="2215089"/>
            <a:ext cx="709558" cy="946077"/>
            <a:chOff x="2168" y="1521"/>
            <a:chExt cx="375" cy="500"/>
          </a:xfrm>
        </p:grpSpPr>
        <p:sp>
          <p:nvSpPr>
            <p:cNvPr id="224" name="Freeform 126"/>
            <p:cNvSpPr>
              <a:spLocks noChangeArrowheads="1"/>
            </p:cNvSpPr>
            <p:nvPr/>
          </p:nvSpPr>
          <p:spPr bwMode="auto">
            <a:xfrm>
              <a:off x="2309" y="1759"/>
              <a:ext cx="157" cy="185"/>
            </a:xfrm>
            <a:custGeom>
              <a:avLst/>
              <a:gdLst>
                <a:gd name="T0" fmla="*/ 348 w 698"/>
                <a:gd name="T1" fmla="*/ 818 h 819"/>
                <a:gd name="T2" fmla="*/ 0 w 698"/>
                <a:gd name="T3" fmla="*/ 818 h 819"/>
                <a:gd name="T4" fmla="*/ 0 w 698"/>
                <a:gd name="T5" fmla="*/ 0 h 819"/>
                <a:gd name="T6" fmla="*/ 697 w 698"/>
                <a:gd name="T7" fmla="*/ 0 h 819"/>
                <a:gd name="T8" fmla="*/ 697 w 698"/>
                <a:gd name="T9" fmla="*/ 818 h 819"/>
                <a:gd name="T10" fmla="*/ 348 w 698"/>
                <a:gd name="T11" fmla="*/ 818 h 819"/>
              </a:gdLst>
              <a:ahLst/>
              <a:cxnLst>
                <a:cxn ang="0">
                  <a:pos x="T0" y="T1"/>
                </a:cxn>
                <a:cxn ang="0">
                  <a:pos x="T2" y="T3"/>
                </a:cxn>
                <a:cxn ang="0">
                  <a:pos x="T4" y="T5"/>
                </a:cxn>
                <a:cxn ang="0">
                  <a:pos x="T6" y="T7"/>
                </a:cxn>
                <a:cxn ang="0">
                  <a:pos x="T8" y="T9"/>
                </a:cxn>
                <a:cxn ang="0">
                  <a:pos x="T10" y="T11"/>
                </a:cxn>
              </a:cxnLst>
              <a:rect l="0" t="0" r="r" b="b"/>
              <a:pathLst>
                <a:path w="698" h="819">
                  <a:moveTo>
                    <a:pt x="348" y="818"/>
                  </a:moveTo>
                  <a:lnTo>
                    <a:pt x="0" y="818"/>
                  </a:lnTo>
                  <a:lnTo>
                    <a:pt x="0" y="0"/>
                  </a:lnTo>
                  <a:lnTo>
                    <a:pt x="697" y="0"/>
                  </a:lnTo>
                  <a:lnTo>
                    <a:pt x="697" y="818"/>
                  </a:lnTo>
                  <a:lnTo>
                    <a:pt x="348" y="818"/>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5" name="Freeform 127"/>
            <p:cNvSpPr>
              <a:spLocks noChangeArrowheads="1"/>
            </p:cNvSpPr>
            <p:nvPr/>
          </p:nvSpPr>
          <p:spPr bwMode="auto">
            <a:xfrm>
              <a:off x="2168" y="1551"/>
              <a:ext cx="376" cy="470"/>
            </a:xfrm>
            <a:custGeom>
              <a:avLst/>
              <a:gdLst>
                <a:gd name="T0" fmla="*/ 923 w 1661"/>
                <a:gd name="T1" fmla="*/ 0 h 2076"/>
                <a:gd name="T2" fmla="*/ 923 w 1661"/>
                <a:gd name="T3" fmla="*/ 82 h 2076"/>
                <a:gd name="T4" fmla="*/ 1578 w 1661"/>
                <a:gd name="T5" fmla="*/ 82 h 2076"/>
                <a:gd name="T6" fmla="*/ 1578 w 1661"/>
                <a:gd name="T7" fmla="*/ 1990 h 2076"/>
                <a:gd name="T8" fmla="*/ 85 w 1661"/>
                <a:gd name="T9" fmla="*/ 1990 h 2076"/>
                <a:gd name="T10" fmla="*/ 85 w 1661"/>
                <a:gd name="T11" fmla="*/ 82 h 2076"/>
                <a:gd name="T12" fmla="*/ 740 w 1661"/>
                <a:gd name="T13" fmla="*/ 82 h 2076"/>
                <a:gd name="T14" fmla="*/ 740 w 1661"/>
                <a:gd name="T15" fmla="*/ 0 h 2076"/>
                <a:gd name="T16" fmla="*/ 0 w 1661"/>
                <a:gd name="T17" fmla="*/ 0 h 2076"/>
                <a:gd name="T18" fmla="*/ 0 w 1661"/>
                <a:gd name="T19" fmla="*/ 2075 h 2076"/>
                <a:gd name="T20" fmla="*/ 1660 w 1661"/>
                <a:gd name="T21" fmla="*/ 2075 h 2076"/>
                <a:gd name="T22" fmla="*/ 1660 w 1661"/>
                <a:gd name="T23" fmla="*/ 0 h 2076"/>
                <a:gd name="T24" fmla="*/ 923 w 1661"/>
                <a:gd name="T25" fmla="*/ 0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1" h="2076">
                  <a:moveTo>
                    <a:pt x="923" y="0"/>
                  </a:moveTo>
                  <a:lnTo>
                    <a:pt x="923" y="82"/>
                  </a:lnTo>
                  <a:lnTo>
                    <a:pt x="1578" y="82"/>
                  </a:lnTo>
                  <a:lnTo>
                    <a:pt x="1578" y="1990"/>
                  </a:lnTo>
                  <a:lnTo>
                    <a:pt x="85" y="1990"/>
                  </a:lnTo>
                  <a:lnTo>
                    <a:pt x="85" y="82"/>
                  </a:lnTo>
                  <a:lnTo>
                    <a:pt x="740" y="82"/>
                  </a:lnTo>
                  <a:lnTo>
                    <a:pt x="740" y="0"/>
                  </a:lnTo>
                  <a:lnTo>
                    <a:pt x="0" y="0"/>
                  </a:lnTo>
                  <a:lnTo>
                    <a:pt x="0" y="2075"/>
                  </a:lnTo>
                  <a:lnTo>
                    <a:pt x="1660" y="2075"/>
                  </a:lnTo>
                  <a:lnTo>
                    <a:pt x="1660" y="0"/>
                  </a:lnTo>
                  <a:lnTo>
                    <a:pt x="923" y="0"/>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6" name="Freeform 128"/>
            <p:cNvSpPr>
              <a:spLocks noChangeArrowheads="1"/>
            </p:cNvSpPr>
            <p:nvPr/>
          </p:nvSpPr>
          <p:spPr bwMode="auto">
            <a:xfrm>
              <a:off x="2198" y="1582"/>
              <a:ext cx="315" cy="409"/>
            </a:xfrm>
            <a:custGeom>
              <a:avLst/>
              <a:gdLst>
                <a:gd name="T0" fmla="*/ 1394 w 1395"/>
                <a:gd name="T1" fmla="*/ 1809 h 1810"/>
                <a:gd name="T2" fmla="*/ 0 w 1395"/>
                <a:gd name="T3" fmla="*/ 1809 h 1810"/>
                <a:gd name="T4" fmla="*/ 0 w 1395"/>
                <a:gd name="T5" fmla="*/ 0 h 1810"/>
                <a:gd name="T6" fmla="*/ 449 w 1395"/>
                <a:gd name="T7" fmla="*/ 0 h 1810"/>
                <a:gd name="T8" fmla="*/ 449 w 1395"/>
                <a:gd name="T9" fmla="*/ 82 h 1810"/>
                <a:gd name="T10" fmla="*/ 84 w 1395"/>
                <a:gd name="T11" fmla="*/ 82 h 1810"/>
                <a:gd name="T12" fmla="*/ 84 w 1395"/>
                <a:gd name="T13" fmla="*/ 1724 h 1810"/>
                <a:gd name="T14" fmla="*/ 1312 w 1395"/>
                <a:gd name="T15" fmla="*/ 1724 h 1810"/>
                <a:gd name="T16" fmla="*/ 1312 w 1395"/>
                <a:gd name="T17" fmla="*/ 82 h 1810"/>
                <a:gd name="T18" fmla="*/ 948 w 1395"/>
                <a:gd name="T19" fmla="*/ 82 h 1810"/>
                <a:gd name="T20" fmla="*/ 948 w 1395"/>
                <a:gd name="T21" fmla="*/ 0 h 1810"/>
                <a:gd name="T22" fmla="*/ 1394 w 1395"/>
                <a:gd name="T23" fmla="*/ 0 h 1810"/>
                <a:gd name="T24" fmla="*/ 1394 w 1395"/>
                <a:gd name="T25" fmla="*/ 1809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5" h="1810">
                  <a:moveTo>
                    <a:pt x="1394" y="1809"/>
                  </a:moveTo>
                  <a:lnTo>
                    <a:pt x="0" y="1809"/>
                  </a:lnTo>
                  <a:lnTo>
                    <a:pt x="0" y="0"/>
                  </a:lnTo>
                  <a:lnTo>
                    <a:pt x="449" y="0"/>
                  </a:lnTo>
                  <a:lnTo>
                    <a:pt x="449" y="82"/>
                  </a:lnTo>
                  <a:lnTo>
                    <a:pt x="84" y="82"/>
                  </a:lnTo>
                  <a:lnTo>
                    <a:pt x="84" y="1724"/>
                  </a:lnTo>
                  <a:lnTo>
                    <a:pt x="1312" y="1724"/>
                  </a:lnTo>
                  <a:lnTo>
                    <a:pt x="1312" y="82"/>
                  </a:lnTo>
                  <a:lnTo>
                    <a:pt x="948" y="82"/>
                  </a:lnTo>
                  <a:lnTo>
                    <a:pt x="948" y="0"/>
                  </a:lnTo>
                  <a:lnTo>
                    <a:pt x="1394" y="0"/>
                  </a:lnTo>
                  <a:lnTo>
                    <a:pt x="1394" y="1809"/>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7" name="Freeform 129"/>
            <p:cNvSpPr>
              <a:spLocks noChangeArrowheads="1"/>
            </p:cNvSpPr>
            <p:nvPr/>
          </p:nvSpPr>
          <p:spPr bwMode="auto">
            <a:xfrm>
              <a:off x="2281" y="1521"/>
              <a:ext cx="150" cy="109"/>
            </a:xfrm>
            <a:custGeom>
              <a:avLst/>
              <a:gdLst>
                <a:gd name="T0" fmla="*/ 578 w 667"/>
                <a:gd name="T1" fmla="*/ 401 h 484"/>
                <a:gd name="T2" fmla="*/ 578 w 667"/>
                <a:gd name="T3" fmla="*/ 217 h 484"/>
                <a:gd name="T4" fmla="*/ 423 w 667"/>
                <a:gd name="T5" fmla="*/ 217 h 484"/>
                <a:gd name="T6" fmla="*/ 423 w 667"/>
                <a:gd name="T7" fmla="*/ 175 h 484"/>
                <a:gd name="T8" fmla="*/ 333 w 667"/>
                <a:gd name="T9" fmla="*/ 85 h 484"/>
                <a:gd name="T10" fmla="*/ 242 w 667"/>
                <a:gd name="T11" fmla="*/ 175 h 484"/>
                <a:gd name="T12" fmla="*/ 242 w 667"/>
                <a:gd name="T13" fmla="*/ 217 h 484"/>
                <a:gd name="T14" fmla="*/ 84 w 667"/>
                <a:gd name="T15" fmla="*/ 217 h 484"/>
                <a:gd name="T16" fmla="*/ 84 w 667"/>
                <a:gd name="T17" fmla="*/ 401 h 484"/>
                <a:gd name="T18" fmla="*/ 578 w 667"/>
                <a:gd name="T19" fmla="*/ 401 h 484"/>
                <a:gd name="T20" fmla="*/ 663 w 667"/>
                <a:gd name="T21" fmla="*/ 483 h 484"/>
                <a:gd name="T22" fmla="*/ 0 w 667"/>
                <a:gd name="T23" fmla="*/ 483 h 484"/>
                <a:gd name="T24" fmla="*/ 0 w 667"/>
                <a:gd name="T25" fmla="*/ 133 h 484"/>
                <a:gd name="T26" fmla="*/ 163 w 667"/>
                <a:gd name="T27" fmla="*/ 133 h 484"/>
                <a:gd name="T28" fmla="*/ 333 w 667"/>
                <a:gd name="T29" fmla="*/ 0 h 484"/>
                <a:gd name="T30" fmla="*/ 502 w 667"/>
                <a:gd name="T31" fmla="*/ 133 h 484"/>
                <a:gd name="T32" fmla="*/ 666 w 667"/>
                <a:gd name="T33" fmla="*/ 133 h 484"/>
                <a:gd name="T34" fmla="*/ 666 w 667"/>
                <a:gd name="T35" fmla="*/ 483 h 484"/>
                <a:gd name="T36" fmla="*/ 663 w 667"/>
                <a:gd name="T37" fmla="*/ 48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7" h="484">
                  <a:moveTo>
                    <a:pt x="578" y="401"/>
                  </a:moveTo>
                  <a:lnTo>
                    <a:pt x="578" y="217"/>
                  </a:lnTo>
                  <a:lnTo>
                    <a:pt x="423" y="217"/>
                  </a:lnTo>
                  <a:lnTo>
                    <a:pt x="423" y="175"/>
                  </a:lnTo>
                  <a:cubicBezTo>
                    <a:pt x="423" y="124"/>
                    <a:pt x="381" y="85"/>
                    <a:pt x="333" y="85"/>
                  </a:cubicBezTo>
                  <a:cubicBezTo>
                    <a:pt x="282" y="85"/>
                    <a:pt x="242" y="127"/>
                    <a:pt x="242" y="175"/>
                  </a:cubicBezTo>
                  <a:lnTo>
                    <a:pt x="242" y="217"/>
                  </a:lnTo>
                  <a:lnTo>
                    <a:pt x="84" y="217"/>
                  </a:lnTo>
                  <a:lnTo>
                    <a:pt x="84" y="401"/>
                  </a:lnTo>
                  <a:lnTo>
                    <a:pt x="578" y="401"/>
                  </a:lnTo>
                  <a:close/>
                  <a:moveTo>
                    <a:pt x="663" y="483"/>
                  </a:moveTo>
                  <a:lnTo>
                    <a:pt x="0" y="483"/>
                  </a:lnTo>
                  <a:lnTo>
                    <a:pt x="0" y="133"/>
                  </a:lnTo>
                  <a:lnTo>
                    <a:pt x="163" y="133"/>
                  </a:lnTo>
                  <a:cubicBezTo>
                    <a:pt x="183" y="56"/>
                    <a:pt x="251" y="0"/>
                    <a:pt x="333" y="0"/>
                  </a:cubicBezTo>
                  <a:cubicBezTo>
                    <a:pt x="415" y="0"/>
                    <a:pt x="482" y="56"/>
                    <a:pt x="502" y="133"/>
                  </a:cubicBezTo>
                  <a:lnTo>
                    <a:pt x="666" y="133"/>
                  </a:lnTo>
                  <a:lnTo>
                    <a:pt x="666" y="483"/>
                  </a:lnTo>
                  <a:lnTo>
                    <a:pt x="663" y="483"/>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8" name="Freeform 130"/>
            <p:cNvSpPr>
              <a:spLocks noChangeArrowheads="1"/>
            </p:cNvSpPr>
            <p:nvPr/>
          </p:nvSpPr>
          <p:spPr bwMode="auto">
            <a:xfrm>
              <a:off x="2236" y="1889"/>
              <a:ext cx="240" cy="65"/>
            </a:xfrm>
            <a:custGeom>
              <a:avLst/>
              <a:gdLst>
                <a:gd name="T0" fmla="*/ 79 w 1062"/>
                <a:gd name="T1" fmla="*/ 203 h 289"/>
                <a:gd name="T2" fmla="*/ 977 w 1062"/>
                <a:gd name="T3" fmla="*/ 203 h 289"/>
                <a:gd name="T4" fmla="*/ 977 w 1062"/>
                <a:gd name="T5" fmla="*/ 82 h 289"/>
                <a:gd name="T6" fmla="*/ 79 w 1062"/>
                <a:gd name="T7" fmla="*/ 82 h 289"/>
                <a:gd name="T8" fmla="*/ 79 w 1062"/>
                <a:gd name="T9" fmla="*/ 203 h 289"/>
                <a:gd name="T10" fmla="*/ 1061 w 1062"/>
                <a:gd name="T11" fmla="*/ 288 h 289"/>
                <a:gd name="T12" fmla="*/ 0 w 1062"/>
                <a:gd name="T13" fmla="*/ 288 h 289"/>
                <a:gd name="T14" fmla="*/ 0 w 1062"/>
                <a:gd name="T15" fmla="*/ 0 h 289"/>
                <a:gd name="T16" fmla="*/ 1061 w 1062"/>
                <a:gd name="T17" fmla="*/ 0 h 289"/>
                <a:gd name="T18" fmla="*/ 1061 w 1062"/>
                <a:gd name="T19" fmla="*/ 28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2" h="289">
                  <a:moveTo>
                    <a:pt x="79" y="203"/>
                  </a:moveTo>
                  <a:lnTo>
                    <a:pt x="977" y="203"/>
                  </a:lnTo>
                  <a:lnTo>
                    <a:pt x="977" y="82"/>
                  </a:lnTo>
                  <a:lnTo>
                    <a:pt x="79" y="82"/>
                  </a:lnTo>
                  <a:lnTo>
                    <a:pt x="79" y="203"/>
                  </a:lnTo>
                  <a:close/>
                  <a:moveTo>
                    <a:pt x="1061" y="288"/>
                  </a:moveTo>
                  <a:lnTo>
                    <a:pt x="0" y="288"/>
                  </a:lnTo>
                  <a:lnTo>
                    <a:pt x="0" y="0"/>
                  </a:lnTo>
                  <a:lnTo>
                    <a:pt x="1061" y="0"/>
                  </a:lnTo>
                  <a:lnTo>
                    <a:pt x="1061" y="288"/>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29" name="Freeform 131"/>
            <p:cNvSpPr>
              <a:spLocks noChangeArrowheads="1"/>
            </p:cNvSpPr>
            <p:nvPr/>
          </p:nvSpPr>
          <p:spPr bwMode="auto">
            <a:xfrm>
              <a:off x="2236" y="1842"/>
              <a:ext cx="240" cy="65"/>
            </a:xfrm>
            <a:custGeom>
              <a:avLst/>
              <a:gdLst>
                <a:gd name="T0" fmla="*/ 79 w 1062"/>
                <a:gd name="T1" fmla="*/ 206 h 289"/>
                <a:gd name="T2" fmla="*/ 977 w 1062"/>
                <a:gd name="T3" fmla="*/ 206 h 289"/>
                <a:gd name="T4" fmla="*/ 977 w 1062"/>
                <a:gd name="T5" fmla="*/ 84 h 289"/>
                <a:gd name="T6" fmla="*/ 79 w 1062"/>
                <a:gd name="T7" fmla="*/ 84 h 289"/>
                <a:gd name="T8" fmla="*/ 79 w 1062"/>
                <a:gd name="T9" fmla="*/ 206 h 289"/>
                <a:gd name="T10" fmla="*/ 1061 w 1062"/>
                <a:gd name="T11" fmla="*/ 288 h 289"/>
                <a:gd name="T12" fmla="*/ 0 w 1062"/>
                <a:gd name="T13" fmla="*/ 288 h 289"/>
                <a:gd name="T14" fmla="*/ 0 w 1062"/>
                <a:gd name="T15" fmla="*/ 0 h 289"/>
                <a:gd name="T16" fmla="*/ 1061 w 1062"/>
                <a:gd name="T17" fmla="*/ 0 h 289"/>
                <a:gd name="T18" fmla="*/ 1061 w 1062"/>
                <a:gd name="T19" fmla="*/ 28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2" h="289">
                  <a:moveTo>
                    <a:pt x="79" y="206"/>
                  </a:moveTo>
                  <a:lnTo>
                    <a:pt x="977" y="206"/>
                  </a:lnTo>
                  <a:lnTo>
                    <a:pt x="977" y="84"/>
                  </a:lnTo>
                  <a:lnTo>
                    <a:pt x="79" y="84"/>
                  </a:lnTo>
                  <a:lnTo>
                    <a:pt x="79" y="206"/>
                  </a:lnTo>
                  <a:close/>
                  <a:moveTo>
                    <a:pt x="1061" y="288"/>
                  </a:moveTo>
                  <a:lnTo>
                    <a:pt x="0" y="288"/>
                  </a:lnTo>
                  <a:lnTo>
                    <a:pt x="0" y="0"/>
                  </a:lnTo>
                  <a:lnTo>
                    <a:pt x="1061" y="0"/>
                  </a:lnTo>
                  <a:lnTo>
                    <a:pt x="1061" y="288"/>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0" name="Freeform 132"/>
            <p:cNvSpPr>
              <a:spLocks noChangeArrowheads="1"/>
            </p:cNvSpPr>
            <p:nvPr/>
          </p:nvSpPr>
          <p:spPr bwMode="auto">
            <a:xfrm>
              <a:off x="2236" y="1796"/>
              <a:ext cx="240" cy="65"/>
            </a:xfrm>
            <a:custGeom>
              <a:avLst/>
              <a:gdLst>
                <a:gd name="T0" fmla="*/ 79 w 1062"/>
                <a:gd name="T1" fmla="*/ 204 h 289"/>
                <a:gd name="T2" fmla="*/ 977 w 1062"/>
                <a:gd name="T3" fmla="*/ 204 h 289"/>
                <a:gd name="T4" fmla="*/ 977 w 1062"/>
                <a:gd name="T5" fmla="*/ 82 h 289"/>
                <a:gd name="T6" fmla="*/ 79 w 1062"/>
                <a:gd name="T7" fmla="*/ 82 h 289"/>
                <a:gd name="T8" fmla="*/ 79 w 1062"/>
                <a:gd name="T9" fmla="*/ 204 h 289"/>
                <a:gd name="T10" fmla="*/ 1061 w 1062"/>
                <a:gd name="T11" fmla="*/ 288 h 289"/>
                <a:gd name="T12" fmla="*/ 0 w 1062"/>
                <a:gd name="T13" fmla="*/ 288 h 289"/>
                <a:gd name="T14" fmla="*/ 0 w 1062"/>
                <a:gd name="T15" fmla="*/ 0 h 289"/>
                <a:gd name="T16" fmla="*/ 1061 w 1062"/>
                <a:gd name="T17" fmla="*/ 0 h 289"/>
                <a:gd name="T18" fmla="*/ 1061 w 1062"/>
                <a:gd name="T19" fmla="*/ 28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2" h="289">
                  <a:moveTo>
                    <a:pt x="79" y="204"/>
                  </a:moveTo>
                  <a:lnTo>
                    <a:pt x="977" y="204"/>
                  </a:lnTo>
                  <a:lnTo>
                    <a:pt x="977" y="82"/>
                  </a:lnTo>
                  <a:lnTo>
                    <a:pt x="79" y="82"/>
                  </a:lnTo>
                  <a:lnTo>
                    <a:pt x="79" y="204"/>
                  </a:lnTo>
                  <a:close/>
                  <a:moveTo>
                    <a:pt x="1061" y="288"/>
                  </a:moveTo>
                  <a:lnTo>
                    <a:pt x="0" y="288"/>
                  </a:lnTo>
                  <a:lnTo>
                    <a:pt x="0" y="0"/>
                  </a:lnTo>
                  <a:lnTo>
                    <a:pt x="1061" y="0"/>
                  </a:lnTo>
                  <a:lnTo>
                    <a:pt x="1061" y="288"/>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1" name="Freeform 133"/>
            <p:cNvSpPr>
              <a:spLocks noChangeArrowheads="1"/>
            </p:cNvSpPr>
            <p:nvPr/>
          </p:nvSpPr>
          <p:spPr bwMode="auto">
            <a:xfrm>
              <a:off x="2236" y="1749"/>
              <a:ext cx="240" cy="65"/>
            </a:xfrm>
            <a:custGeom>
              <a:avLst/>
              <a:gdLst>
                <a:gd name="T0" fmla="*/ 79 w 1062"/>
                <a:gd name="T1" fmla="*/ 206 h 289"/>
                <a:gd name="T2" fmla="*/ 977 w 1062"/>
                <a:gd name="T3" fmla="*/ 206 h 289"/>
                <a:gd name="T4" fmla="*/ 977 w 1062"/>
                <a:gd name="T5" fmla="*/ 85 h 289"/>
                <a:gd name="T6" fmla="*/ 79 w 1062"/>
                <a:gd name="T7" fmla="*/ 85 h 289"/>
                <a:gd name="T8" fmla="*/ 79 w 1062"/>
                <a:gd name="T9" fmla="*/ 206 h 289"/>
                <a:gd name="T10" fmla="*/ 1061 w 1062"/>
                <a:gd name="T11" fmla="*/ 288 h 289"/>
                <a:gd name="T12" fmla="*/ 0 w 1062"/>
                <a:gd name="T13" fmla="*/ 288 h 289"/>
                <a:gd name="T14" fmla="*/ 0 w 1062"/>
                <a:gd name="T15" fmla="*/ 0 h 289"/>
                <a:gd name="T16" fmla="*/ 1061 w 1062"/>
                <a:gd name="T17" fmla="*/ 0 h 289"/>
                <a:gd name="T18" fmla="*/ 1061 w 1062"/>
                <a:gd name="T19" fmla="*/ 28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2" h="289">
                  <a:moveTo>
                    <a:pt x="79" y="206"/>
                  </a:moveTo>
                  <a:lnTo>
                    <a:pt x="977" y="206"/>
                  </a:lnTo>
                  <a:lnTo>
                    <a:pt x="977" y="85"/>
                  </a:lnTo>
                  <a:lnTo>
                    <a:pt x="79" y="85"/>
                  </a:lnTo>
                  <a:lnTo>
                    <a:pt x="79" y="206"/>
                  </a:lnTo>
                  <a:close/>
                  <a:moveTo>
                    <a:pt x="1061" y="288"/>
                  </a:moveTo>
                  <a:lnTo>
                    <a:pt x="0" y="288"/>
                  </a:lnTo>
                  <a:lnTo>
                    <a:pt x="0" y="0"/>
                  </a:lnTo>
                  <a:lnTo>
                    <a:pt x="1061" y="0"/>
                  </a:lnTo>
                  <a:lnTo>
                    <a:pt x="1061" y="288"/>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2" name="Freeform 134"/>
            <p:cNvSpPr>
              <a:spLocks noChangeArrowheads="1"/>
            </p:cNvSpPr>
            <p:nvPr/>
          </p:nvSpPr>
          <p:spPr bwMode="auto">
            <a:xfrm>
              <a:off x="2300" y="1749"/>
              <a:ext cx="18" cy="204"/>
            </a:xfrm>
            <a:custGeom>
              <a:avLst/>
              <a:gdLst>
                <a:gd name="T0" fmla="*/ 40 w 82"/>
                <a:gd name="T1" fmla="*/ 904 h 905"/>
                <a:gd name="T2" fmla="*/ 0 w 82"/>
                <a:gd name="T3" fmla="*/ 904 h 905"/>
                <a:gd name="T4" fmla="*/ 0 w 82"/>
                <a:gd name="T5" fmla="*/ 0 h 905"/>
                <a:gd name="T6" fmla="*/ 81 w 82"/>
                <a:gd name="T7" fmla="*/ 0 h 905"/>
                <a:gd name="T8" fmla="*/ 81 w 82"/>
                <a:gd name="T9" fmla="*/ 904 h 905"/>
                <a:gd name="T10" fmla="*/ 40 w 82"/>
                <a:gd name="T11" fmla="*/ 904 h 905"/>
              </a:gdLst>
              <a:ahLst/>
              <a:cxnLst>
                <a:cxn ang="0">
                  <a:pos x="T0" y="T1"/>
                </a:cxn>
                <a:cxn ang="0">
                  <a:pos x="T2" y="T3"/>
                </a:cxn>
                <a:cxn ang="0">
                  <a:pos x="T4" y="T5"/>
                </a:cxn>
                <a:cxn ang="0">
                  <a:pos x="T6" y="T7"/>
                </a:cxn>
                <a:cxn ang="0">
                  <a:pos x="T8" y="T9"/>
                </a:cxn>
                <a:cxn ang="0">
                  <a:pos x="T10" y="T11"/>
                </a:cxn>
              </a:cxnLst>
              <a:rect l="0" t="0" r="r" b="b"/>
              <a:pathLst>
                <a:path w="82" h="905">
                  <a:moveTo>
                    <a:pt x="40" y="904"/>
                  </a:moveTo>
                  <a:lnTo>
                    <a:pt x="0" y="904"/>
                  </a:lnTo>
                  <a:lnTo>
                    <a:pt x="0" y="0"/>
                  </a:lnTo>
                  <a:lnTo>
                    <a:pt x="81" y="0"/>
                  </a:lnTo>
                  <a:lnTo>
                    <a:pt x="81" y="904"/>
                  </a:lnTo>
                  <a:lnTo>
                    <a:pt x="40" y="904"/>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3" name="Freeform 135"/>
            <p:cNvSpPr>
              <a:spLocks noChangeArrowheads="1"/>
            </p:cNvSpPr>
            <p:nvPr/>
          </p:nvSpPr>
          <p:spPr bwMode="auto">
            <a:xfrm>
              <a:off x="2254" y="1662"/>
              <a:ext cx="18" cy="55"/>
            </a:xfrm>
            <a:custGeom>
              <a:avLst/>
              <a:gdLst>
                <a:gd name="T0" fmla="*/ 41 w 83"/>
                <a:gd name="T1" fmla="*/ 248 h 249"/>
                <a:gd name="T2" fmla="*/ 0 w 83"/>
                <a:gd name="T3" fmla="*/ 248 h 249"/>
                <a:gd name="T4" fmla="*/ 0 w 83"/>
                <a:gd name="T5" fmla="*/ 0 h 249"/>
                <a:gd name="T6" fmla="*/ 82 w 83"/>
                <a:gd name="T7" fmla="*/ 0 h 249"/>
                <a:gd name="T8" fmla="*/ 82 w 83"/>
                <a:gd name="T9" fmla="*/ 248 h 249"/>
                <a:gd name="T10" fmla="*/ 41 w 83"/>
                <a:gd name="T11" fmla="*/ 248 h 249"/>
              </a:gdLst>
              <a:ahLst/>
              <a:cxnLst>
                <a:cxn ang="0">
                  <a:pos x="T0" y="T1"/>
                </a:cxn>
                <a:cxn ang="0">
                  <a:pos x="T2" y="T3"/>
                </a:cxn>
                <a:cxn ang="0">
                  <a:pos x="T4" y="T5"/>
                </a:cxn>
                <a:cxn ang="0">
                  <a:pos x="T6" y="T7"/>
                </a:cxn>
                <a:cxn ang="0">
                  <a:pos x="T8" y="T9"/>
                </a:cxn>
                <a:cxn ang="0">
                  <a:pos x="T10" y="T11"/>
                </a:cxn>
              </a:cxnLst>
              <a:rect l="0" t="0" r="r" b="b"/>
              <a:pathLst>
                <a:path w="83" h="249">
                  <a:moveTo>
                    <a:pt x="41" y="248"/>
                  </a:moveTo>
                  <a:lnTo>
                    <a:pt x="0" y="248"/>
                  </a:lnTo>
                  <a:lnTo>
                    <a:pt x="0" y="0"/>
                  </a:lnTo>
                  <a:lnTo>
                    <a:pt x="82" y="0"/>
                  </a:lnTo>
                  <a:lnTo>
                    <a:pt x="82" y="248"/>
                  </a:lnTo>
                  <a:lnTo>
                    <a:pt x="41" y="248"/>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4" name="Freeform 136"/>
            <p:cNvSpPr>
              <a:spLocks noChangeArrowheads="1"/>
            </p:cNvSpPr>
            <p:nvPr/>
          </p:nvSpPr>
          <p:spPr bwMode="auto">
            <a:xfrm>
              <a:off x="2236" y="1680"/>
              <a:ext cx="56" cy="18"/>
            </a:xfrm>
            <a:custGeom>
              <a:avLst/>
              <a:gdLst>
                <a:gd name="T0" fmla="*/ 124 w 250"/>
                <a:gd name="T1" fmla="*/ 82 h 83"/>
                <a:gd name="T2" fmla="*/ 0 w 250"/>
                <a:gd name="T3" fmla="*/ 82 h 83"/>
                <a:gd name="T4" fmla="*/ 0 w 250"/>
                <a:gd name="T5" fmla="*/ 0 h 83"/>
                <a:gd name="T6" fmla="*/ 249 w 250"/>
                <a:gd name="T7" fmla="*/ 0 h 83"/>
                <a:gd name="T8" fmla="*/ 249 w 250"/>
                <a:gd name="T9" fmla="*/ 82 h 83"/>
                <a:gd name="T10" fmla="*/ 124 w 250"/>
                <a:gd name="T11" fmla="*/ 82 h 83"/>
              </a:gdLst>
              <a:ahLst/>
              <a:cxnLst>
                <a:cxn ang="0">
                  <a:pos x="T0" y="T1"/>
                </a:cxn>
                <a:cxn ang="0">
                  <a:pos x="T2" y="T3"/>
                </a:cxn>
                <a:cxn ang="0">
                  <a:pos x="T4" y="T5"/>
                </a:cxn>
                <a:cxn ang="0">
                  <a:pos x="T6" y="T7"/>
                </a:cxn>
                <a:cxn ang="0">
                  <a:pos x="T8" y="T9"/>
                </a:cxn>
                <a:cxn ang="0">
                  <a:pos x="T10" y="T11"/>
                </a:cxn>
              </a:cxnLst>
              <a:rect l="0" t="0" r="r" b="b"/>
              <a:pathLst>
                <a:path w="250" h="83">
                  <a:moveTo>
                    <a:pt x="124" y="82"/>
                  </a:moveTo>
                  <a:lnTo>
                    <a:pt x="0" y="82"/>
                  </a:lnTo>
                  <a:lnTo>
                    <a:pt x="0" y="0"/>
                  </a:lnTo>
                  <a:lnTo>
                    <a:pt x="249" y="0"/>
                  </a:lnTo>
                  <a:lnTo>
                    <a:pt x="249" y="82"/>
                  </a:lnTo>
                  <a:lnTo>
                    <a:pt x="124" y="82"/>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5" name="Freeform 137"/>
            <p:cNvSpPr>
              <a:spLocks noChangeArrowheads="1"/>
            </p:cNvSpPr>
            <p:nvPr/>
          </p:nvSpPr>
          <p:spPr bwMode="auto">
            <a:xfrm>
              <a:off x="2309" y="1662"/>
              <a:ext cx="167" cy="18"/>
            </a:xfrm>
            <a:custGeom>
              <a:avLst/>
              <a:gdLst>
                <a:gd name="T0" fmla="*/ 370 w 740"/>
                <a:gd name="T1" fmla="*/ 82 h 83"/>
                <a:gd name="T2" fmla="*/ 0 w 740"/>
                <a:gd name="T3" fmla="*/ 82 h 83"/>
                <a:gd name="T4" fmla="*/ 0 w 740"/>
                <a:gd name="T5" fmla="*/ 0 h 83"/>
                <a:gd name="T6" fmla="*/ 739 w 740"/>
                <a:gd name="T7" fmla="*/ 0 h 83"/>
                <a:gd name="T8" fmla="*/ 739 w 740"/>
                <a:gd name="T9" fmla="*/ 82 h 83"/>
                <a:gd name="T10" fmla="*/ 370 w 740"/>
                <a:gd name="T11" fmla="*/ 82 h 83"/>
              </a:gdLst>
              <a:ahLst/>
              <a:cxnLst>
                <a:cxn ang="0">
                  <a:pos x="T0" y="T1"/>
                </a:cxn>
                <a:cxn ang="0">
                  <a:pos x="T2" y="T3"/>
                </a:cxn>
                <a:cxn ang="0">
                  <a:pos x="T4" y="T5"/>
                </a:cxn>
                <a:cxn ang="0">
                  <a:pos x="T6" y="T7"/>
                </a:cxn>
                <a:cxn ang="0">
                  <a:pos x="T8" y="T9"/>
                </a:cxn>
                <a:cxn ang="0">
                  <a:pos x="T10" y="T11"/>
                </a:cxn>
              </a:cxnLst>
              <a:rect l="0" t="0" r="r" b="b"/>
              <a:pathLst>
                <a:path w="740" h="83">
                  <a:moveTo>
                    <a:pt x="370" y="82"/>
                  </a:moveTo>
                  <a:lnTo>
                    <a:pt x="0" y="82"/>
                  </a:lnTo>
                  <a:lnTo>
                    <a:pt x="0" y="0"/>
                  </a:lnTo>
                  <a:lnTo>
                    <a:pt x="739" y="0"/>
                  </a:lnTo>
                  <a:lnTo>
                    <a:pt x="739" y="82"/>
                  </a:lnTo>
                  <a:lnTo>
                    <a:pt x="370" y="82"/>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6" name="Freeform 138"/>
            <p:cNvSpPr>
              <a:spLocks noChangeArrowheads="1"/>
            </p:cNvSpPr>
            <p:nvPr/>
          </p:nvSpPr>
          <p:spPr bwMode="auto">
            <a:xfrm>
              <a:off x="2309" y="1699"/>
              <a:ext cx="88" cy="18"/>
            </a:xfrm>
            <a:custGeom>
              <a:avLst/>
              <a:gdLst>
                <a:gd name="T0" fmla="*/ 196 w 393"/>
                <a:gd name="T1" fmla="*/ 82 h 83"/>
                <a:gd name="T2" fmla="*/ 0 w 393"/>
                <a:gd name="T3" fmla="*/ 82 h 83"/>
                <a:gd name="T4" fmla="*/ 0 w 393"/>
                <a:gd name="T5" fmla="*/ 0 h 83"/>
                <a:gd name="T6" fmla="*/ 392 w 393"/>
                <a:gd name="T7" fmla="*/ 0 h 83"/>
                <a:gd name="T8" fmla="*/ 392 w 393"/>
                <a:gd name="T9" fmla="*/ 82 h 83"/>
                <a:gd name="T10" fmla="*/ 196 w 393"/>
                <a:gd name="T11" fmla="*/ 82 h 83"/>
              </a:gdLst>
              <a:ahLst/>
              <a:cxnLst>
                <a:cxn ang="0">
                  <a:pos x="T0" y="T1"/>
                </a:cxn>
                <a:cxn ang="0">
                  <a:pos x="T2" y="T3"/>
                </a:cxn>
                <a:cxn ang="0">
                  <a:pos x="T4" y="T5"/>
                </a:cxn>
                <a:cxn ang="0">
                  <a:pos x="T6" y="T7"/>
                </a:cxn>
                <a:cxn ang="0">
                  <a:pos x="T8" y="T9"/>
                </a:cxn>
                <a:cxn ang="0">
                  <a:pos x="T10" y="T11"/>
                </a:cxn>
              </a:cxnLst>
              <a:rect l="0" t="0" r="r" b="b"/>
              <a:pathLst>
                <a:path w="393" h="83">
                  <a:moveTo>
                    <a:pt x="196" y="82"/>
                  </a:moveTo>
                  <a:lnTo>
                    <a:pt x="0" y="82"/>
                  </a:lnTo>
                  <a:lnTo>
                    <a:pt x="0" y="0"/>
                  </a:lnTo>
                  <a:lnTo>
                    <a:pt x="392" y="0"/>
                  </a:lnTo>
                  <a:lnTo>
                    <a:pt x="392" y="82"/>
                  </a:lnTo>
                  <a:lnTo>
                    <a:pt x="196" y="82"/>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237" name="Group 139"/>
          <p:cNvGrpSpPr>
            <a:grpSpLocks/>
          </p:cNvGrpSpPr>
          <p:nvPr/>
        </p:nvGrpSpPr>
        <p:grpSpPr bwMode="auto">
          <a:xfrm>
            <a:off x="4775999" y="2209800"/>
            <a:ext cx="917695" cy="946077"/>
            <a:chOff x="2144" y="2502"/>
            <a:chExt cx="485" cy="500"/>
          </a:xfrm>
        </p:grpSpPr>
        <p:sp>
          <p:nvSpPr>
            <p:cNvPr id="238" name="Freeform 140"/>
            <p:cNvSpPr>
              <a:spLocks noChangeArrowheads="1"/>
            </p:cNvSpPr>
            <p:nvPr/>
          </p:nvSpPr>
          <p:spPr bwMode="auto">
            <a:xfrm>
              <a:off x="2167" y="2554"/>
              <a:ext cx="439" cy="302"/>
            </a:xfrm>
            <a:custGeom>
              <a:avLst/>
              <a:gdLst>
                <a:gd name="T0" fmla="*/ 1941 w 1942"/>
                <a:gd name="T1" fmla="*/ 1334 h 1335"/>
                <a:gd name="T2" fmla="*/ 0 w 1942"/>
                <a:gd name="T3" fmla="*/ 1334 h 1335"/>
                <a:gd name="T4" fmla="*/ 0 w 1942"/>
                <a:gd name="T5" fmla="*/ 0 h 1335"/>
                <a:gd name="T6" fmla="*/ 719 w 1942"/>
                <a:gd name="T7" fmla="*/ 0 h 1335"/>
                <a:gd name="T8" fmla="*/ 719 w 1942"/>
                <a:gd name="T9" fmla="*/ 87 h 1335"/>
                <a:gd name="T10" fmla="*/ 90 w 1942"/>
                <a:gd name="T11" fmla="*/ 87 h 1335"/>
                <a:gd name="T12" fmla="*/ 90 w 1942"/>
                <a:gd name="T13" fmla="*/ 1247 h 1335"/>
                <a:gd name="T14" fmla="*/ 1854 w 1942"/>
                <a:gd name="T15" fmla="*/ 1247 h 1335"/>
                <a:gd name="T16" fmla="*/ 1854 w 1942"/>
                <a:gd name="T17" fmla="*/ 87 h 1335"/>
                <a:gd name="T18" fmla="*/ 1224 w 1942"/>
                <a:gd name="T19" fmla="*/ 87 h 1335"/>
                <a:gd name="T20" fmla="*/ 1224 w 1942"/>
                <a:gd name="T21" fmla="*/ 0 h 1335"/>
                <a:gd name="T22" fmla="*/ 1941 w 1942"/>
                <a:gd name="T23" fmla="*/ 0 h 1335"/>
                <a:gd name="T24" fmla="*/ 1941 w 1942"/>
                <a:gd name="T25" fmla="*/ 1334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2" h="1335">
                  <a:moveTo>
                    <a:pt x="1941" y="1334"/>
                  </a:moveTo>
                  <a:lnTo>
                    <a:pt x="0" y="1334"/>
                  </a:lnTo>
                  <a:lnTo>
                    <a:pt x="0" y="0"/>
                  </a:lnTo>
                  <a:lnTo>
                    <a:pt x="719" y="0"/>
                  </a:lnTo>
                  <a:lnTo>
                    <a:pt x="719" y="87"/>
                  </a:lnTo>
                  <a:lnTo>
                    <a:pt x="90" y="87"/>
                  </a:lnTo>
                  <a:lnTo>
                    <a:pt x="90" y="1247"/>
                  </a:lnTo>
                  <a:lnTo>
                    <a:pt x="1854" y="1247"/>
                  </a:lnTo>
                  <a:lnTo>
                    <a:pt x="1854" y="87"/>
                  </a:lnTo>
                  <a:lnTo>
                    <a:pt x="1224" y="87"/>
                  </a:lnTo>
                  <a:lnTo>
                    <a:pt x="1224" y="0"/>
                  </a:lnTo>
                  <a:lnTo>
                    <a:pt x="1941" y="0"/>
                  </a:lnTo>
                  <a:lnTo>
                    <a:pt x="1941" y="1334"/>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39" name="Freeform 141"/>
            <p:cNvSpPr>
              <a:spLocks noChangeArrowheads="1"/>
            </p:cNvSpPr>
            <p:nvPr/>
          </p:nvSpPr>
          <p:spPr bwMode="auto">
            <a:xfrm>
              <a:off x="2144" y="2837"/>
              <a:ext cx="485" cy="58"/>
            </a:xfrm>
            <a:custGeom>
              <a:avLst/>
              <a:gdLst>
                <a:gd name="T0" fmla="*/ 87 w 2143"/>
                <a:gd name="T1" fmla="*/ 169 h 258"/>
                <a:gd name="T2" fmla="*/ 2054 w 2143"/>
                <a:gd name="T3" fmla="*/ 169 h 258"/>
                <a:gd name="T4" fmla="*/ 2054 w 2143"/>
                <a:gd name="T5" fmla="*/ 87 h 258"/>
                <a:gd name="T6" fmla="*/ 87 w 2143"/>
                <a:gd name="T7" fmla="*/ 87 h 258"/>
                <a:gd name="T8" fmla="*/ 87 w 2143"/>
                <a:gd name="T9" fmla="*/ 169 h 258"/>
                <a:gd name="T10" fmla="*/ 2142 w 2143"/>
                <a:gd name="T11" fmla="*/ 257 h 258"/>
                <a:gd name="T12" fmla="*/ 0 w 2143"/>
                <a:gd name="T13" fmla="*/ 257 h 258"/>
                <a:gd name="T14" fmla="*/ 0 w 2143"/>
                <a:gd name="T15" fmla="*/ 0 h 258"/>
                <a:gd name="T16" fmla="*/ 2142 w 2143"/>
                <a:gd name="T17" fmla="*/ 0 h 258"/>
                <a:gd name="T18" fmla="*/ 2142 w 2143"/>
                <a:gd name="T19" fmla="*/ 257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3" h="258">
                  <a:moveTo>
                    <a:pt x="87" y="169"/>
                  </a:moveTo>
                  <a:lnTo>
                    <a:pt x="2054" y="169"/>
                  </a:lnTo>
                  <a:lnTo>
                    <a:pt x="2054" y="87"/>
                  </a:lnTo>
                  <a:lnTo>
                    <a:pt x="87" y="87"/>
                  </a:lnTo>
                  <a:lnTo>
                    <a:pt x="87" y="169"/>
                  </a:lnTo>
                  <a:close/>
                  <a:moveTo>
                    <a:pt x="2142" y="257"/>
                  </a:moveTo>
                  <a:lnTo>
                    <a:pt x="0" y="257"/>
                  </a:lnTo>
                  <a:lnTo>
                    <a:pt x="0" y="0"/>
                  </a:lnTo>
                  <a:lnTo>
                    <a:pt x="2142" y="0"/>
                  </a:lnTo>
                  <a:lnTo>
                    <a:pt x="2142" y="257"/>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0" name="Freeform 142"/>
            <p:cNvSpPr>
              <a:spLocks noChangeArrowheads="1"/>
            </p:cNvSpPr>
            <p:nvPr/>
          </p:nvSpPr>
          <p:spPr bwMode="auto">
            <a:xfrm>
              <a:off x="2319" y="2535"/>
              <a:ext cx="134" cy="58"/>
            </a:xfrm>
            <a:custGeom>
              <a:avLst/>
              <a:gdLst>
                <a:gd name="T0" fmla="*/ 88 w 594"/>
                <a:gd name="T1" fmla="*/ 169 h 258"/>
                <a:gd name="T2" fmla="*/ 505 w 594"/>
                <a:gd name="T3" fmla="*/ 169 h 258"/>
                <a:gd name="T4" fmla="*/ 505 w 594"/>
                <a:gd name="T5" fmla="*/ 87 h 258"/>
                <a:gd name="T6" fmla="*/ 88 w 594"/>
                <a:gd name="T7" fmla="*/ 87 h 258"/>
                <a:gd name="T8" fmla="*/ 88 w 594"/>
                <a:gd name="T9" fmla="*/ 169 h 258"/>
                <a:gd name="T10" fmla="*/ 593 w 594"/>
                <a:gd name="T11" fmla="*/ 257 h 258"/>
                <a:gd name="T12" fmla="*/ 0 w 594"/>
                <a:gd name="T13" fmla="*/ 257 h 258"/>
                <a:gd name="T14" fmla="*/ 0 w 594"/>
                <a:gd name="T15" fmla="*/ 0 h 258"/>
                <a:gd name="T16" fmla="*/ 593 w 594"/>
                <a:gd name="T17" fmla="*/ 0 h 258"/>
                <a:gd name="T18" fmla="*/ 593 w 594"/>
                <a:gd name="T19" fmla="*/ 257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4" h="258">
                  <a:moveTo>
                    <a:pt x="88" y="169"/>
                  </a:moveTo>
                  <a:lnTo>
                    <a:pt x="505" y="169"/>
                  </a:lnTo>
                  <a:lnTo>
                    <a:pt x="505" y="87"/>
                  </a:lnTo>
                  <a:lnTo>
                    <a:pt x="88" y="87"/>
                  </a:lnTo>
                  <a:lnTo>
                    <a:pt x="88" y="169"/>
                  </a:lnTo>
                  <a:close/>
                  <a:moveTo>
                    <a:pt x="593" y="257"/>
                  </a:moveTo>
                  <a:lnTo>
                    <a:pt x="0" y="257"/>
                  </a:lnTo>
                  <a:lnTo>
                    <a:pt x="0" y="0"/>
                  </a:lnTo>
                  <a:lnTo>
                    <a:pt x="593" y="0"/>
                  </a:lnTo>
                  <a:lnTo>
                    <a:pt x="593" y="257"/>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1" name="Freeform 143"/>
            <p:cNvSpPr>
              <a:spLocks noChangeArrowheads="1"/>
            </p:cNvSpPr>
            <p:nvPr/>
          </p:nvSpPr>
          <p:spPr bwMode="auto">
            <a:xfrm>
              <a:off x="2377" y="2892"/>
              <a:ext cx="19" cy="105"/>
            </a:xfrm>
            <a:custGeom>
              <a:avLst/>
              <a:gdLst>
                <a:gd name="T0" fmla="*/ 44 w 89"/>
                <a:gd name="T1" fmla="*/ 466 h 467"/>
                <a:gd name="T2" fmla="*/ 0 w 89"/>
                <a:gd name="T3" fmla="*/ 466 h 467"/>
                <a:gd name="T4" fmla="*/ 0 w 89"/>
                <a:gd name="T5" fmla="*/ 0 h 467"/>
                <a:gd name="T6" fmla="*/ 88 w 89"/>
                <a:gd name="T7" fmla="*/ 0 h 467"/>
                <a:gd name="T8" fmla="*/ 88 w 89"/>
                <a:gd name="T9" fmla="*/ 466 h 467"/>
                <a:gd name="T10" fmla="*/ 44 w 89"/>
                <a:gd name="T11" fmla="*/ 466 h 467"/>
              </a:gdLst>
              <a:ahLst/>
              <a:cxnLst>
                <a:cxn ang="0">
                  <a:pos x="T0" y="T1"/>
                </a:cxn>
                <a:cxn ang="0">
                  <a:pos x="T2" y="T3"/>
                </a:cxn>
                <a:cxn ang="0">
                  <a:pos x="T4" y="T5"/>
                </a:cxn>
                <a:cxn ang="0">
                  <a:pos x="T6" y="T7"/>
                </a:cxn>
                <a:cxn ang="0">
                  <a:pos x="T8" y="T9"/>
                </a:cxn>
                <a:cxn ang="0">
                  <a:pos x="T10" y="T11"/>
                </a:cxn>
              </a:cxnLst>
              <a:rect l="0" t="0" r="r" b="b"/>
              <a:pathLst>
                <a:path w="89" h="467">
                  <a:moveTo>
                    <a:pt x="44" y="466"/>
                  </a:moveTo>
                  <a:lnTo>
                    <a:pt x="0" y="466"/>
                  </a:lnTo>
                  <a:lnTo>
                    <a:pt x="0" y="0"/>
                  </a:lnTo>
                  <a:lnTo>
                    <a:pt x="88" y="0"/>
                  </a:lnTo>
                  <a:lnTo>
                    <a:pt x="88" y="466"/>
                  </a:lnTo>
                  <a:lnTo>
                    <a:pt x="44" y="46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2" name="Freeform 144"/>
            <p:cNvSpPr>
              <a:spLocks noChangeArrowheads="1"/>
            </p:cNvSpPr>
            <p:nvPr/>
          </p:nvSpPr>
          <p:spPr bwMode="auto">
            <a:xfrm>
              <a:off x="2377" y="2502"/>
              <a:ext cx="19" cy="42"/>
            </a:xfrm>
            <a:custGeom>
              <a:avLst/>
              <a:gdLst>
                <a:gd name="T0" fmla="*/ 44 w 89"/>
                <a:gd name="T1" fmla="*/ 189 h 190"/>
                <a:gd name="T2" fmla="*/ 0 w 89"/>
                <a:gd name="T3" fmla="*/ 189 h 190"/>
                <a:gd name="T4" fmla="*/ 0 w 89"/>
                <a:gd name="T5" fmla="*/ 0 h 190"/>
                <a:gd name="T6" fmla="*/ 88 w 89"/>
                <a:gd name="T7" fmla="*/ 0 h 190"/>
                <a:gd name="T8" fmla="*/ 88 w 89"/>
                <a:gd name="T9" fmla="*/ 189 h 190"/>
                <a:gd name="T10" fmla="*/ 44 w 89"/>
                <a:gd name="T11" fmla="*/ 189 h 190"/>
              </a:gdLst>
              <a:ahLst/>
              <a:cxnLst>
                <a:cxn ang="0">
                  <a:pos x="T0" y="T1"/>
                </a:cxn>
                <a:cxn ang="0">
                  <a:pos x="T2" y="T3"/>
                </a:cxn>
                <a:cxn ang="0">
                  <a:pos x="T4" y="T5"/>
                </a:cxn>
                <a:cxn ang="0">
                  <a:pos x="T6" y="T7"/>
                </a:cxn>
                <a:cxn ang="0">
                  <a:pos x="T8" y="T9"/>
                </a:cxn>
                <a:cxn ang="0">
                  <a:pos x="T10" y="T11"/>
                </a:cxn>
              </a:cxnLst>
              <a:rect l="0" t="0" r="r" b="b"/>
              <a:pathLst>
                <a:path w="89" h="190">
                  <a:moveTo>
                    <a:pt x="44" y="189"/>
                  </a:moveTo>
                  <a:lnTo>
                    <a:pt x="0" y="189"/>
                  </a:lnTo>
                  <a:lnTo>
                    <a:pt x="0" y="0"/>
                  </a:lnTo>
                  <a:lnTo>
                    <a:pt x="88" y="0"/>
                  </a:lnTo>
                  <a:lnTo>
                    <a:pt x="88" y="189"/>
                  </a:lnTo>
                  <a:lnTo>
                    <a:pt x="44" y="189"/>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3" name="Freeform 145"/>
            <p:cNvSpPr>
              <a:spLocks noChangeArrowheads="1"/>
            </p:cNvSpPr>
            <p:nvPr/>
          </p:nvSpPr>
          <p:spPr bwMode="auto">
            <a:xfrm>
              <a:off x="2447" y="2880"/>
              <a:ext cx="82" cy="123"/>
            </a:xfrm>
            <a:custGeom>
              <a:avLst/>
              <a:gdLst>
                <a:gd name="T0" fmla="*/ 220 w 365"/>
                <a:gd name="T1" fmla="*/ 251 h 546"/>
                <a:gd name="T2" fmla="*/ 364 w 365"/>
                <a:gd name="T3" fmla="*/ 501 h 546"/>
                <a:gd name="T4" fmla="*/ 289 w 365"/>
                <a:gd name="T5" fmla="*/ 545 h 546"/>
                <a:gd name="T6" fmla="*/ 0 w 365"/>
                <a:gd name="T7" fmla="*/ 44 h 546"/>
                <a:gd name="T8" fmla="*/ 75 w 365"/>
                <a:gd name="T9" fmla="*/ 0 h 546"/>
                <a:gd name="T10" fmla="*/ 220 w 365"/>
                <a:gd name="T11" fmla="*/ 251 h 546"/>
              </a:gdLst>
              <a:ahLst/>
              <a:cxnLst>
                <a:cxn ang="0">
                  <a:pos x="T0" y="T1"/>
                </a:cxn>
                <a:cxn ang="0">
                  <a:pos x="T2" y="T3"/>
                </a:cxn>
                <a:cxn ang="0">
                  <a:pos x="T4" y="T5"/>
                </a:cxn>
                <a:cxn ang="0">
                  <a:pos x="T6" y="T7"/>
                </a:cxn>
                <a:cxn ang="0">
                  <a:pos x="T8" y="T9"/>
                </a:cxn>
                <a:cxn ang="0">
                  <a:pos x="T10" y="T11"/>
                </a:cxn>
              </a:cxnLst>
              <a:rect l="0" t="0" r="r" b="b"/>
              <a:pathLst>
                <a:path w="365" h="546">
                  <a:moveTo>
                    <a:pt x="220" y="251"/>
                  </a:moveTo>
                  <a:lnTo>
                    <a:pt x="364" y="501"/>
                  </a:lnTo>
                  <a:lnTo>
                    <a:pt x="289" y="545"/>
                  </a:lnTo>
                  <a:lnTo>
                    <a:pt x="0" y="44"/>
                  </a:lnTo>
                  <a:lnTo>
                    <a:pt x="75" y="0"/>
                  </a:lnTo>
                  <a:lnTo>
                    <a:pt x="220" y="251"/>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4" name="Freeform 146"/>
            <p:cNvSpPr>
              <a:spLocks noChangeArrowheads="1"/>
            </p:cNvSpPr>
            <p:nvPr/>
          </p:nvSpPr>
          <p:spPr bwMode="auto">
            <a:xfrm>
              <a:off x="2243" y="2880"/>
              <a:ext cx="82" cy="123"/>
            </a:xfrm>
            <a:custGeom>
              <a:avLst/>
              <a:gdLst>
                <a:gd name="T0" fmla="*/ 327 w 366"/>
                <a:gd name="T1" fmla="*/ 22 h 546"/>
                <a:gd name="T2" fmla="*/ 365 w 366"/>
                <a:gd name="T3" fmla="*/ 44 h 546"/>
                <a:gd name="T4" fmla="*/ 75 w 366"/>
                <a:gd name="T5" fmla="*/ 545 h 546"/>
                <a:gd name="T6" fmla="*/ 0 w 366"/>
                <a:gd name="T7" fmla="*/ 501 h 546"/>
                <a:gd name="T8" fmla="*/ 289 w 366"/>
                <a:gd name="T9" fmla="*/ 0 h 546"/>
                <a:gd name="T10" fmla="*/ 327 w 366"/>
                <a:gd name="T11" fmla="*/ 22 h 546"/>
              </a:gdLst>
              <a:ahLst/>
              <a:cxnLst>
                <a:cxn ang="0">
                  <a:pos x="T0" y="T1"/>
                </a:cxn>
                <a:cxn ang="0">
                  <a:pos x="T2" y="T3"/>
                </a:cxn>
                <a:cxn ang="0">
                  <a:pos x="T4" y="T5"/>
                </a:cxn>
                <a:cxn ang="0">
                  <a:pos x="T6" y="T7"/>
                </a:cxn>
                <a:cxn ang="0">
                  <a:pos x="T8" y="T9"/>
                </a:cxn>
                <a:cxn ang="0">
                  <a:pos x="T10" y="T11"/>
                </a:cxn>
              </a:cxnLst>
              <a:rect l="0" t="0" r="r" b="b"/>
              <a:pathLst>
                <a:path w="366" h="546">
                  <a:moveTo>
                    <a:pt x="327" y="22"/>
                  </a:moveTo>
                  <a:lnTo>
                    <a:pt x="365" y="44"/>
                  </a:lnTo>
                  <a:lnTo>
                    <a:pt x="75" y="545"/>
                  </a:lnTo>
                  <a:lnTo>
                    <a:pt x="0" y="501"/>
                  </a:lnTo>
                  <a:lnTo>
                    <a:pt x="289" y="0"/>
                  </a:lnTo>
                  <a:lnTo>
                    <a:pt x="327" y="22"/>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5" name="Freeform 147"/>
            <p:cNvSpPr>
              <a:spLocks noChangeArrowheads="1"/>
            </p:cNvSpPr>
            <p:nvPr/>
          </p:nvSpPr>
          <p:spPr bwMode="auto">
            <a:xfrm>
              <a:off x="2229" y="2669"/>
              <a:ext cx="126" cy="126"/>
            </a:xfrm>
            <a:custGeom>
              <a:avLst/>
              <a:gdLst>
                <a:gd name="T0" fmla="*/ 559 w 560"/>
                <a:gd name="T1" fmla="*/ 279 h 559"/>
                <a:gd name="T2" fmla="*/ 279 w 560"/>
                <a:gd name="T3" fmla="*/ 558 h 559"/>
                <a:gd name="T4" fmla="*/ 0 w 560"/>
                <a:gd name="T5" fmla="*/ 279 h 559"/>
                <a:gd name="T6" fmla="*/ 279 w 560"/>
                <a:gd name="T7" fmla="*/ 0 h 559"/>
                <a:gd name="T8" fmla="*/ 279 w 560"/>
                <a:gd name="T9" fmla="*/ 279 h 559"/>
                <a:gd name="T10" fmla="*/ 559 w 560"/>
                <a:gd name="T11" fmla="*/ 279 h 559"/>
              </a:gdLst>
              <a:ahLst/>
              <a:cxnLst>
                <a:cxn ang="0">
                  <a:pos x="T0" y="T1"/>
                </a:cxn>
                <a:cxn ang="0">
                  <a:pos x="T2" y="T3"/>
                </a:cxn>
                <a:cxn ang="0">
                  <a:pos x="T4" y="T5"/>
                </a:cxn>
                <a:cxn ang="0">
                  <a:pos x="T6" y="T7"/>
                </a:cxn>
                <a:cxn ang="0">
                  <a:pos x="T8" y="T9"/>
                </a:cxn>
                <a:cxn ang="0">
                  <a:pos x="T10" y="T11"/>
                </a:cxn>
              </a:cxnLst>
              <a:rect l="0" t="0" r="r" b="b"/>
              <a:pathLst>
                <a:path w="560" h="559">
                  <a:moveTo>
                    <a:pt x="559" y="279"/>
                  </a:moveTo>
                  <a:cubicBezTo>
                    <a:pt x="559" y="434"/>
                    <a:pt x="434" y="558"/>
                    <a:pt x="279" y="558"/>
                  </a:cubicBezTo>
                  <a:cubicBezTo>
                    <a:pt x="123" y="558"/>
                    <a:pt x="0" y="434"/>
                    <a:pt x="0" y="279"/>
                  </a:cubicBezTo>
                  <a:cubicBezTo>
                    <a:pt x="0" y="124"/>
                    <a:pt x="124" y="0"/>
                    <a:pt x="279" y="0"/>
                  </a:cubicBezTo>
                  <a:lnTo>
                    <a:pt x="279" y="279"/>
                  </a:lnTo>
                  <a:lnTo>
                    <a:pt x="559" y="279"/>
                  </a:lnTo>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6" name="Freeform 148"/>
            <p:cNvSpPr>
              <a:spLocks noChangeArrowheads="1"/>
            </p:cNvSpPr>
            <p:nvPr/>
          </p:nvSpPr>
          <p:spPr bwMode="auto">
            <a:xfrm>
              <a:off x="2309" y="2634"/>
              <a:ext cx="83" cy="82"/>
            </a:xfrm>
            <a:custGeom>
              <a:avLst/>
              <a:gdLst>
                <a:gd name="T0" fmla="*/ 88 w 371"/>
                <a:gd name="T1" fmla="*/ 277 h 368"/>
                <a:gd name="T2" fmla="*/ 274 w 371"/>
                <a:gd name="T3" fmla="*/ 277 h 368"/>
                <a:gd name="T4" fmla="*/ 88 w 371"/>
                <a:gd name="T5" fmla="*/ 91 h 368"/>
                <a:gd name="T6" fmla="*/ 88 w 371"/>
                <a:gd name="T7" fmla="*/ 277 h 368"/>
                <a:gd name="T8" fmla="*/ 367 w 371"/>
                <a:gd name="T9" fmla="*/ 367 h 368"/>
                <a:gd name="T10" fmla="*/ 0 w 371"/>
                <a:gd name="T11" fmla="*/ 367 h 368"/>
                <a:gd name="T12" fmla="*/ 0 w 371"/>
                <a:gd name="T13" fmla="*/ 0 h 368"/>
                <a:gd name="T14" fmla="*/ 45 w 371"/>
                <a:gd name="T15" fmla="*/ 0 h 368"/>
                <a:gd name="T16" fmla="*/ 370 w 371"/>
                <a:gd name="T17" fmla="*/ 325 h 368"/>
                <a:gd name="T18" fmla="*/ 370 w 371"/>
                <a:gd name="T19" fmla="*/ 367 h 368"/>
                <a:gd name="T20" fmla="*/ 367 w 371"/>
                <a:gd name="T21" fmla="*/ 36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1" h="368">
                  <a:moveTo>
                    <a:pt x="88" y="277"/>
                  </a:moveTo>
                  <a:lnTo>
                    <a:pt x="274" y="277"/>
                  </a:lnTo>
                  <a:cubicBezTo>
                    <a:pt x="257" y="184"/>
                    <a:pt x="181" y="108"/>
                    <a:pt x="88" y="91"/>
                  </a:cubicBezTo>
                  <a:lnTo>
                    <a:pt x="88" y="277"/>
                  </a:lnTo>
                  <a:close/>
                  <a:moveTo>
                    <a:pt x="367" y="367"/>
                  </a:moveTo>
                  <a:lnTo>
                    <a:pt x="0" y="367"/>
                  </a:lnTo>
                  <a:lnTo>
                    <a:pt x="0" y="0"/>
                  </a:lnTo>
                  <a:lnTo>
                    <a:pt x="45" y="0"/>
                  </a:lnTo>
                  <a:cubicBezTo>
                    <a:pt x="223" y="0"/>
                    <a:pt x="370" y="144"/>
                    <a:pt x="370" y="325"/>
                  </a:cubicBezTo>
                  <a:lnTo>
                    <a:pt x="370" y="367"/>
                  </a:lnTo>
                  <a:lnTo>
                    <a:pt x="367" y="367"/>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7" name="Freeform 149"/>
            <p:cNvSpPr>
              <a:spLocks noChangeArrowheads="1"/>
            </p:cNvSpPr>
            <p:nvPr/>
          </p:nvSpPr>
          <p:spPr bwMode="auto">
            <a:xfrm>
              <a:off x="2444" y="2633"/>
              <a:ext cx="100" cy="19"/>
            </a:xfrm>
            <a:custGeom>
              <a:avLst/>
              <a:gdLst>
                <a:gd name="T0" fmla="*/ 222 w 444"/>
                <a:gd name="T1" fmla="*/ 87 h 88"/>
                <a:gd name="T2" fmla="*/ 0 w 444"/>
                <a:gd name="T3" fmla="*/ 87 h 88"/>
                <a:gd name="T4" fmla="*/ 0 w 444"/>
                <a:gd name="T5" fmla="*/ 0 h 88"/>
                <a:gd name="T6" fmla="*/ 443 w 444"/>
                <a:gd name="T7" fmla="*/ 0 h 88"/>
                <a:gd name="T8" fmla="*/ 443 w 444"/>
                <a:gd name="T9" fmla="*/ 87 h 88"/>
                <a:gd name="T10" fmla="*/ 222 w 444"/>
                <a:gd name="T11" fmla="*/ 87 h 88"/>
              </a:gdLst>
              <a:ahLst/>
              <a:cxnLst>
                <a:cxn ang="0">
                  <a:pos x="T0" y="T1"/>
                </a:cxn>
                <a:cxn ang="0">
                  <a:pos x="T2" y="T3"/>
                </a:cxn>
                <a:cxn ang="0">
                  <a:pos x="T4" y="T5"/>
                </a:cxn>
                <a:cxn ang="0">
                  <a:pos x="T6" y="T7"/>
                </a:cxn>
                <a:cxn ang="0">
                  <a:pos x="T8" y="T9"/>
                </a:cxn>
                <a:cxn ang="0">
                  <a:pos x="T10" y="T11"/>
                </a:cxn>
              </a:cxnLst>
              <a:rect l="0" t="0" r="r" b="b"/>
              <a:pathLst>
                <a:path w="444" h="88">
                  <a:moveTo>
                    <a:pt x="222" y="87"/>
                  </a:moveTo>
                  <a:lnTo>
                    <a:pt x="0" y="87"/>
                  </a:lnTo>
                  <a:lnTo>
                    <a:pt x="0" y="0"/>
                  </a:lnTo>
                  <a:lnTo>
                    <a:pt x="443" y="0"/>
                  </a:lnTo>
                  <a:lnTo>
                    <a:pt x="443" y="87"/>
                  </a:lnTo>
                  <a:lnTo>
                    <a:pt x="222" y="8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8" name="Freeform 150"/>
            <p:cNvSpPr>
              <a:spLocks noChangeArrowheads="1"/>
            </p:cNvSpPr>
            <p:nvPr/>
          </p:nvSpPr>
          <p:spPr bwMode="auto">
            <a:xfrm>
              <a:off x="2444" y="2669"/>
              <a:ext cx="100" cy="19"/>
            </a:xfrm>
            <a:custGeom>
              <a:avLst/>
              <a:gdLst>
                <a:gd name="T0" fmla="*/ 222 w 444"/>
                <a:gd name="T1" fmla="*/ 87 h 88"/>
                <a:gd name="T2" fmla="*/ 0 w 444"/>
                <a:gd name="T3" fmla="*/ 87 h 88"/>
                <a:gd name="T4" fmla="*/ 0 w 444"/>
                <a:gd name="T5" fmla="*/ 0 h 88"/>
                <a:gd name="T6" fmla="*/ 443 w 444"/>
                <a:gd name="T7" fmla="*/ 0 h 88"/>
                <a:gd name="T8" fmla="*/ 443 w 444"/>
                <a:gd name="T9" fmla="*/ 87 h 88"/>
                <a:gd name="T10" fmla="*/ 222 w 444"/>
                <a:gd name="T11" fmla="*/ 87 h 88"/>
              </a:gdLst>
              <a:ahLst/>
              <a:cxnLst>
                <a:cxn ang="0">
                  <a:pos x="T0" y="T1"/>
                </a:cxn>
                <a:cxn ang="0">
                  <a:pos x="T2" y="T3"/>
                </a:cxn>
                <a:cxn ang="0">
                  <a:pos x="T4" y="T5"/>
                </a:cxn>
                <a:cxn ang="0">
                  <a:pos x="T6" y="T7"/>
                </a:cxn>
                <a:cxn ang="0">
                  <a:pos x="T8" y="T9"/>
                </a:cxn>
                <a:cxn ang="0">
                  <a:pos x="T10" y="T11"/>
                </a:cxn>
              </a:cxnLst>
              <a:rect l="0" t="0" r="r" b="b"/>
              <a:pathLst>
                <a:path w="444" h="88">
                  <a:moveTo>
                    <a:pt x="222" y="87"/>
                  </a:moveTo>
                  <a:lnTo>
                    <a:pt x="0" y="87"/>
                  </a:lnTo>
                  <a:lnTo>
                    <a:pt x="0" y="0"/>
                  </a:lnTo>
                  <a:lnTo>
                    <a:pt x="443" y="0"/>
                  </a:lnTo>
                  <a:lnTo>
                    <a:pt x="443" y="87"/>
                  </a:lnTo>
                  <a:lnTo>
                    <a:pt x="222" y="8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49" name="Freeform 151"/>
            <p:cNvSpPr>
              <a:spLocks noChangeArrowheads="1"/>
            </p:cNvSpPr>
            <p:nvPr/>
          </p:nvSpPr>
          <p:spPr bwMode="auto">
            <a:xfrm>
              <a:off x="2444" y="2705"/>
              <a:ext cx="100" cy="19"/>
            </a:xfrm>
            <a:custGeom>
              <a:avLst/>
              <a:gdLst>
                <a:gd name="T0" fmla="*/ 222 w 444"/>
                <a:gd name="T1" fmla="*/ 87 h 88"/>
                <a:gd name="T2" fmla="*/ 0 w 444"/>
                <a:gd name="T3" fmla="*/ 87 h 88"/>
                <a:gd name="T4" fmla="*/ 0 w 444"/>
                <a:gd name="T5" fmla="*/ 0 h 88"/>
                <a:gd name="T6" fmla="*/ 443 w 444"/>
                <a:gd name="T7" fmla="*/ 0 h 88"/>
                <a:gd name="T8" fmla="*/ 443 w 444"/>
                <a:gd name="T9" fmla="*/ 87 h 88"/>
                <a:gd name="T10" fmla="*/ 222 w 444"/>
                <a:gd name="T11" fmla="*/ 87 h 88"/>
              </a:gdLst>
              <a:ahLst/>
              <a:cxnLst>
                <a:cxn ang="0">
                  <a:pos x="T0" y="T1"/>
                </a:cxn>
                <a:cxn ang="0">
                  <a:pos x="T2" y="T3"/>
                </a:cxn>
                <a:cxn ang="0">
                  <a:pos x="T4" y="T5"/>
                </a:cxn>
                <a:cxn ang="0">
                  <a:pos x="T6" y="T7"/>
                </a:cxn>
                <a:cxn ang="0">
                  <a:pos x="T8" y="T9"/>
                </a:cxn>
                <a:cxn ang="0">
                  <a:pos x="T10" y="T11"/>
                </a:cxn>
              </a:cxnLst>
              <a:rect l="0" t="0" r="r" b="b"/>
              <a:pathLst>
                <a:path w="444" h="88">
                  <a:moveTo>
                    <a:pt x="222" y="87"/>
                  </a:moveTo>
                  <a:lnTo>
                    <a:pt x="0" y="87"/>
                  </a:lnTo>
                  <a:lnTo>
                    <a:pt x="0" y="0"/>
                  </a:lnTo>
                  <a:lnTo>
                    <a:pt x="443" y="0"/>
                  </a:lnTo>
                  <a:lnTo>
                    <a:pt x="443" y="87"/>
                  </a:lnTo>
                  <a:lnTo>
                    <a:pt x="222" y="8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50" name="Freeform 152"/>
            <p:cNvSpPr>
              <a:spLocks noChangeArrowheads="1"/>
            </p:cNvSpPr>
            <p:nvPr/>
          </p:nvSpPr>
          <p:spPr bwMode="auto">
            <a:xfrm>
              <a:off x="2444" y="2741"/>
              <a:ext cx="100" cy="19"/>
            </a:xfrm>
            <a:custGeom>
              <a:avLst/>
              <a:gdLst>
                <a:gd name="T0" fmla="*/ 222 w 444"/>
                <a:gd name="T1" fmla="*/ 87 h 88"/>
                <a:gd name="T2" fmla="*/ 0 w 444"/>
                <a:gd name="T3" fmla="*/ 87 h 88"/>
                <a:gd name="T4" fmla="*/ 0 w 444"/>
                <a:gd name="T5" fmla="*/ 0 h 88"/>
                <a:gd name="T6" fmla="*/ 443 w 444"/>
                <a:gd name="T7" fmla="*/ 0 h 88"/>
                <a:gd name="T8" fmla="*/ 443 w 444"/>
                <a:gd name="T9" fmla="*/ 87 h 88"/>
                <a:gd name="T10" fmla="*/ 222 w 444"/>
                <a:gd name="T11" fmla="*/ 87 h 88"/>
              </a:gdLst>
              <a:ahLst/>
              <a:cxnLst>
                <a:cxn ang="0">
                  <a:pos x="T0" y="T1"/>
                </a:cxn>
                <a:cxn ang="0">
                  <a:pos x="T2" y="T3"/>
                </a:cxn>
                <a:cxn ang="0">
                  <a:pos x="T4" y="T5"/>
                </a:cxn>
                <a:cxn ang="0">
                  <a:pos x="T6" y="T7"/>
                </a:cxn>
                <a:cxn ang="0">
                  <a:pos x="T8" y="T9"/>
                </a:cxn>
                <a:cxn ang="0">
                  <a:pos x="T10" y="T11"/>
                </a:cxn>
              </a:cxnLst>
              <a:rect l="0" t="0" r="r" b="b"/>
              <a:pathLst>
                <a:path w="444" h="88">
                  <a:moveTo>
                    <a:pt x="222" y="87"/>
                  </a:moveTo>
                  <a:lnTo>
                    <a:pt x="0" y="87"/>
                  </a:lnTo>
                  <a:lnTo>
                    <a:pt x="0" y="0"/>
                  </a:lnTo>
                  <a:lnTo>
                    <a:pt x="443" y="0"/>
                  </a:lnTo>
                  <a:lnTo>
                    <a:pt x="443" y="87"/>
                  </a:lnTo>
                  <a:lnTo>
                    <a:pt x="222" y="8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51" name="Freeform 153"/>
            <p:cNvSpPr>
              <a:spLocks noChangeArrowheads="1"/>
            </p:cNvSpPr>
            <p:nvPr/>
          </p:nvSpPr>
          <p:spPr bwMode="auto">
            <a:xfrm>
              <a:off x="2444" y="2777"/>
              <a:ext cx="49" cy="19"/>
            </a:xfrm>
            <a:custGeom>
              <a:avLst/>
              <a:gdLst>
                <a:gd name="T0" fmla="*/ 110 w 221"/>
                <a:gd name="T1" fmla="*/ 87 h 88"/>
                <a:gd name="T2" fmla="*/ 0 w 221"/>
                <a:gd name="T3" fmla="*/ 87 h 88"/>
                <a:gd name="T4" fmla="*/ 0 w 221"/>
                <a:gd name="T5" fmla="*/ 0 h 88"/>
                <a:gd name="T6" fmla="*/ 220 w 221"/>
                <a:gd name="T7" fmla="*/ 0 h 88"/>
                <a:gd name="T8" fmla="*/ 220 w 221"/>
                <a:gd name="T9" fmla="*/ 87 h 88"/>
                <a:gd name="T10" fmla="*/ 110 w 221"/>
                <a:gd name="T11" fmla="*/ 87 h 88"/>
              </a:gdLst>
              <a:ahLst/>
              <a:cxnLst>
                <a:cxn ang="0">
                  <a:pos x="T0" y="T1"/>
                </a:cxn>
                <a:cxn ang="0">
                  <a:pos x="T2" y="T3"/>
                </a:cxn>
                <a:cxn ang="0">
                  <a:pos x="T4" y="T5"/>
                </a:cxn>
                <a:cxn ang="0">
                  <a:pos x="T6" y="T7"/>
                </a:cxn>
                <a:cxn ang="0">
                  <a:pos x="T8" y="T9"/>
                </a:cxn>
                <a:cxn ang="0">
                  <a:pos x="T10" y="T11"/>
                </a:cxn>
              </a:cxnLst>
              <a:rect l="0" t="0" r="r" b="b"/>
              <a:pathLst>
                <a:path w="221" h="88">
                  <a:moveTo>
                    <a:pt x="110" y="87"/>
                  </a:moveTo>
                  <a:lnTo>
                    <a:pt x="0" y="87"/>
                  </a:lnTo>
                  <a:lnTo>
                    <a:pt x="0" y="0"/>
                  </a:lnTo>
                  <a:lnTo>
                    <a:pt x="220" y="0"/>
                  </a:lnTo>
                  <a:lnTo>
                    <a:pt x="220" y="87"/>
                  </a:lnTo>
                  <a:lnTo>
                    <a:pt x="110" y="8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257" name="Group 71"/>
          <p:cNvGrpSpPr>
            <a:grpSpLocks/>
          </p:cNvGrpSpPr>
          <p:nvPr/>
        </p:nvGrpSpPr>
        <p:grpSpPr bwMode="auto">
          <a:xfrm>
            <a:off x="8594576" y="5790718"/>
            <a:ext cx="238671" cy="238671"/>
            <a:chOff x="4589" y="2167"/>
            <a:chExt cx="82" cy="82"/>
          </a:xfrm>
          <a:solidFill>
            <a:schemeClr val="tx2">
              <a:lumMod val="75000"/>
            </a:schemeClr>
          </a:solidFill>
        </p:grpSpPr>
        <p:sp>
          <p:nvSpPr>
            <p:cNvPr id="258" name="Freeform 72"/>
            <p:cNvSpPr>
              <a:spLocks noChangeArrowheads="1"/>
            </p:cNvSpPr>
            <p:nvPr/>
          </p:nvSpPr>
          <p:spPr bwMode="auto">
            <a:xfrm>
              <a:off x="4620" y="2185"/>
              <a:ext cx="32" cy="48"/>
            </a:xfrm>
            <a:custGeom>
              <a:avLst/>
              <a:gdLst>
                <a:gd name="T0" fmla="*/ 0 w 147"/>
                <a:gd name="T1" fmla="*/ 186 h 214"/>
                <a:gd name="T2" fmla="*/ 28 w 147"/>
                <a:gd name="T3" fmla="*/ 213 h 214"/>
                <a:gd name="T4" fmla="*/ 146 w 147"/>
                <a:gd name="T5" fmla="*/ 104 h 214"/>
                <a:gd name="T6" fmla="*/ 28 w 147"/>
                <a:gd name="T7" fmla="*/ 0 h 214"/>
                <a:gd name="T8" fmla="*/ 0 w 147"/>
                <a:gd name="T9" fmla="*/ 30 h 214"/>
                <a:gd name="T10" fmla="*/ 89 w 147"/>
                <a:gd name="T11" fmla="*/ 106 h 214"/>
                <a:gd name="T12" fmla="*/ 0 w 147"/>
                <a:gd name="T13" fmla="*/ 186 h 214"/>
              </a:gdLst>
              <a:ahLst/>
              <a:cxnLst>
                <a:cxn ang="0">
                  <a:pos x="T0" y="T1"/>
                </a:cxn>
                <a:cxn ang="0">
                  <a:pos x="T2" y="T3"/>
                </a:cxn>
                <a:cxn ang="0">
                  <a:pos x="T4" y="T5"/>
                </a:cxn>
                <a:cxn ang="0">
                  <a:pos x="T6" y="T7"/>
                </a:cxn>
                <a:cxn ang="0">
                  <a:pos x="T8" y="T9"/>
                </a:cxn>
                <a:cxn ang="0">
                  <a:pos x="T10" y="T11"/>
                </a:cxn>
                <a:cxn ang="0">
                  <a:pos x="T12" y="T13"/>
                </a:cxn>
              </a:cxnLst>
              <a:rect l="0" t="0" r="r" b="b"/>
              <a:pathLst>
                <a:path w="147" h="214">
                  <a:moveTo>
                    <a:pt x="0" y="186"/>
                  </a:moveTo>
                  <a:lnTo>
                    <a:pt x="28" y="213"/>
                  </a:lnTo>
                  <a:lnTo>
                    <a:pt x="146" y="104"/>
                  </a:lnTo>
                  <a:lnTo>
                    <a:pt x="28" y="0"/>
                  </a:lnTo>
                  <a:lnTo>
                    <a:pt x="0" y="30"/>
                  </a:lnTo>
                  <a:lnTo>
                    <a:pt x="89" y="106"/>
                  </a:lnTo>
                  <a:lnTo>
                    <a:pt x="0" y="18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59" name="Freeform 73"/>
            <p:cNvSpPr>
              <a:spLocks noChangeArrowheads="1"/>
            </p:cNvSpPr>
            <p:nvPr/>
          </p:nvSpPr>
          <p:spPr bwMode="auto">
            <a:xfrm>
              <a:off x="4589" y="2167"/>
              <a:ext cx="83" cy="82"/>
            </a:xfrm>
            <a:custGeom>
              <a:avLst/>
              <a:gdLst>
                <a:gd name="T0" fmla="*/ 341 w 369"/>
                <a:gd name="T1" fmla="*/ 183 h 368"/>
                <a:gd name="T2" fmla="*/ 185 w 369"/>
                <a:gd name="T3" fmla="*/ 340 h 368"/>
                <a:gd name="T4" fmla="*/ 28 w 369"/>
                <a:gd name="T5" fmla="*/ 183 h 368"/>
                <a:gd name="T6" fmla="*/ 185 w 369"/>
                <a:gd name="T7" fmla="*/ 27 h 368"/>
                <a:gd name="T8" fmla="*/ 341 w 369"/>
                <a:gd name="T9" fmla="*/ 183 h 368"/>
                <a:gd name="T10" fmla="*/ 368 w 369"/>
                <a:gd name="T11" fmla="*/ 183 h 368"/>
                <a:gd name="T12" fmla="*/ 185 w 369"/>
                <a:gd name="T13" fmla="*/ 0 h 368"/>
                <a:gd name="T14" fmla="*/ 0 w 369"/>
                <a:gd name="T15" fmla="*/ 183 h 368"/>
                <a:gd name="T16" fmla="*/ 185 w 369"/>
                <a:gd name="T17" fmla="*/ 367 h 368"/>
                <a:gd name="T18" fmla="*/ 368 w 369"/>
                <a:gd name="T19" fmla="*/ 183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368">
                  <a:moveTo>
                    <a:pt x="341" y="183"/>
                  </a:moveTo>
                  <a:cubicBezTo>
                    <a:pt x="341" y="270"/>
                    <a:pt x="271" y="340"/>
                    <a:pt x="185" y="340"/>
                  </a:cubicBezTo>
                  <a:cubicBezTo>
                    <a:pt x="98" y="340"/>
                    <a:pt x="28" y="270"/>
                    <a:pt x="28" y="183"/>
                  </a:cubicBezTo>
                  <a:cubicBezTo>
                    <a:pt x="28" y="97"/>
                    <a:pt x="98" y="27"/>
                    <a:pt x="185" y="27"/>
                  </a:cubicBezTo>
                  <a:cubicBezTo>
                    <a:pt x="271" y="27"/>
                    <a:pt x="341" y="97"/>
                    <a:pt x="341" y="183"/>
                  </a:cubicBezTo>
                  <a:close/>
                  <a:moveTo>
                    <a:pt x="368" y="183"/>
                  </a:moveTo>
                  <a:cubicBezTo>
                    <a:pt x="368" y="82"/>
                    <a:pt x="286" y="0"/>
                    <a:pt x="185" y="0"/>
                  </a:cubicBezTo>
                  <a:cubicBezTo>
                    <a:pt x="83" y="0"/>
                    <a:pt x="0" y="82"/>
                    <a:pt x="0" y="183"/>
                  </a:cubicBezTo>
                  <a:cubicBezTo>
                    <a:pt x="0" y="285"/>
                    <a:pt x="83" y="367"/>
                    <a:pt x="185" y="367"/>
                  </a:cubicBezTo>
                  <a:cubicBezTo>
                    <a:pt x="286" y="367"/>
                    <a:pt x="368" y="285"/>
                    <a:pt x="368" y="18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113" name="Group 154"/>
          <p:cNvGrpSpPr>
            <a:grpSpLocks/>
          </p:cNvGrpSpPr>
          <p:nvPr/>
        </p:nvGrpSpPr>
        <p:grpSpPr bwMode="auto">
          <a:xfrm>
            <a:off x="789886" y="392778"/>
            <a:ext cx="3892810" cy="1489423"/>
            <a:chOff x="3392" y="846"/>
            <a:chExt cx="1610" cy="616"/>
          </a:xfrm>
          <a:solidFill>
            <a:schemeClr val="bg1"/>
          </a:solidFill>
        </p:grpSpPr>
        <p:sp>
          <p:nvSpPr>
            <p:cNvPr id="114" name="Freeform 155"/>
            <p:cNvSpPr>
              <a:spLocks noChangeArrowheads="1"/>
            </p:cNvSpPr>
            <p:nvPr/>
          </p:nvSpPr>
          <p:spPr bwMode="auto">
            <a:xfrm>
              <a:off x="3392" y="846"/>
              <a:ext cx="129" cy="130"/>
            </a:xfrm>
            <a:custGeom>
              <a:avLst/>
              <a:gdLst>
                <a:gd name="T0" fmla="*/ 0 w 574"/>
                <a:gd name="T1" fmla="*/ 0 h 576"/>
                <a:gd name="T2" fmla="*/ 0 w 574"/>
                <a:gd name="T3" fmla="*/ 575 h 576"/>
                <a:gd name="T4" fmla="*/ 212 w 574"/>
                <a:gd name="T5" fmla="*/ 575 h 576"/>
                <a:gd name="T6" fmla="*/ 212 w 574"/>
                <a:gd name="T7" fmla="*/ 211 h 576"/>
                <a:gd name="T8" fmla="*/ 573 w 574"/>
                <a:gd name="T9" fmla="*/ 211 h 576"/>
                <a:gd name="T10" fmla="*/ 573 w 574"/>
                <a:gd name="T11" fmla="*/ 0 h 576"/>
                <a:gd name="T12" fmla="*/ 0 w 574"/>
                <a:gd name="T13" fmla="*/ 0 h 576"/>
              </a:gdLst>
              <a:ahLst/>
              <a:cxnLst>
                <a:cxn ang="0">
                  <a:pos x="T0" y="T1"/>
                </a:cxn>
                <a:cxn ang="0">
                  <a:pos x="T2" y="T3"/>
                </a:cxn>
                <a:cxn ang="0">
                  <a:pos x="T4" y="T5"/>
                </a:cxn>
                <a:cxn ang="0">
                  <a:pos x="T6" y="T7"/>
                </a:cxn>
                <a:cxn ang="0">
                  <a:pos x="T8" y="T9"/>
                </a:cxn>
                <a:cxn ang="0">
                  <a:pos x="T10" y="T11"/>
                </a:cxn>
                <a:cxn ang="0">
                  <a:pos x="T12" y="T13"/>
                </a:cxn>
              </a:cxnLst>
              <a:rect l="0" t="0" r="r" b="b"/>
              <a:pathLst>
                <a:path w="574" h="576">
                  <a:moveTo>
                    <a:pt x="0" y="0"/>
                  </a:moveTo>
                  <a:lnTo>
                    <a:pt x="0" y="575"/>
                  </a:lnTo>
                  <a:lnTo>
                    <a:pt x="212" y="575"/>
                  </a:lnTo>
                  <a:lnTo>
                    <a:pt x="212" y="211"/>
                  </a:lnTo>
                  <a:lnTo>
                    <a:pt x="573" y="211"/>
                  </a:lnTo>
                  <a:lnTo>
                    <a:pt x="573" y="0"/>
                  </a:lnTo>
                  <a:lnTo>
                    <a:pt x="0"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5" name="Freeform 156"/>
            <p:cNvSpPr>
              <a:spLocks noChangeArrowheads="1"/>
            </p:cNvSpPr>
            <p:nvPr/>
          </p:nvSpPr>
          <p:spPr bwMode="auto">
            <a:xfrm>
              <a:off x="3392" y="1333"/>
              <a:ext cx="129" cy="130"/>
            </a:xfrm>
            <a:custGeom>
              <a:avLst/>
              <a:gdLst>
                <a:gd name="T0" fmla="*/ 0 w 574"/>
                <a:gd name="T1" fmla="*/ 0 h 577"/>
                <a:gd name="T2" fmla="*/ 0 w 574"/>
                <a:gd name="T3" fmla="*/ 576 h 577"/>
                <a:gd name="T4" fmla="*/ 573 w 574"/>
                <a:gd name="T5" fmla="*/ 576 h 577"/>
                <a:gd name="T6" fmla="*/ 573 w 574"/>
                <a:gd name="T7" fmla="*/ 364 h 577"/>
                <a:gd name="T8" fmla="*/ 212 w 574"/>
                <a:gd name="T9" fmla="*/ 364 h 577"/>
                <a:gd name="T10" fmla="*/ 212 w 574"/>
                <a:gd name="T11" fmla="*/ 0 h 577"/>
                <a:gd name="T12" fmla="*/ 0 w 574"/>
                <a:gd name="T13" fmla="*/ 0 h 577"/>
              </a:gdLst>
              <a:ahLst/>
              <a:cxnLst>
                <a:cxn ang="0">
                  <a:pos x="T0" y="T1"/>
                </a:cxn>
                <a:cxn ang="0">
                  <a:pos x="T2" y="T3"/>
                </a:cxn>
                <a:cxn ang="0">
                  <a:pos x="T4" y="T5"/>
                </a:cxn>
                <a:cxn ang="0">
                  <a:pos x="T6" y="T7"/>
                </a:cxn>
                <a:cxn ang="0">
                  <a:pos x="T8" y="T9"/>
                </a:cxn>
                <a:cxn ang="0">
                  <a:pos x="T10" y="T11"/>
                </a:cxn>
                <a:cxn ang="0">
                  <a:pos x="T12" y="T13"/>
                </a:cxn>
              </a:cxnLst>
              <a:rect l="0" t="0" r="r" b="b"/>
              <a:pathLst>
                <a:path w="574" h="577">
                  <a:moveTo>
                    <a:pt x="0" y="0"/>
                  </a:moveTo>
                  <a:lnTo>
                    <a:pt x="0" y="576"/>
                  </a:lnTo>
                  <a:lnTo>
                    <a:pt x="573" y="576"/>
                  </a:lnTo>
                  <a:lnTo>
                    <a:pt x="573" y="364"/>
                  </a:lnTo>
                  <a:lnTo>
                    <a:pt x="212" y="364"/>
                  </a:lnTo>
                  <a:lnTo>
                    <a:pt x="212" y="0"/>
                  </a:lnTo>
                  <a:lnTo>
                    <a:pt x="0"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6" name="Freeform 157"/>
            <p:cNvSpPr>
              <a:spLocks noChangeArrowheads="1"/>
            </p:cNvSpPr>
            <p:nvPr/>
          </p:nvSpPr>
          <p:spPr bwMode="auto">
            <a:xfrm>
              <a:off x="4873" y="846"/>
              <a:ext cx="129" cy="130"/>
            </a:xfrm>
            <a:custGeom>
              <a:avLst/>
              <a:gdLst>
                <a:gd name="T0" fmla="*/ 0 w 574"/>
                <a:gd name="T1" fmla="*/ 0 h 576"/>
                <a:gd name="T2" fmla="*/ 0 w 574"/>
                <a:gd name="T3" fmla="*/ 211 h 576"/>
                <a:gd name="T4" fmla="*/ 364 w 574"/>
                <a:gd name="T5" fmla="*/ 211 h 576"/>
                <a:gd name="T6" fmla="*/ 364 w 574"/>
                <a:gd name="T7" fmla="*/ 575 h 576"/>
                <a:gd name="T8" fmla="*/ 573 w 574"/>
                <a:gd name="T9" fmla="*/ 575 h 576"/>
                <a:gd name="T10" fmla="*/ 573 w 574"/>
                <a:gd name="T11" fmla="*/ 0 h 576"/>
                <a:gd name="T12" fmla="*/ 0 w 574"/>
                <a:gd name="T13" fmla="*/ 0 h 576"/>
              </a:gdLst>
              <a:ahLst/>
              <a:cxnLst>
                <a:cxn ang="0">
                  <a:pos x="T0" y="T1"/>
                </a:cxn>
                <a:cxn ang="0">
                  <a:pos x="T2" y="T3"/>
                </a:cxn>
                <a:cxn ang="0">
                  <a:pos x="T4" y="T5"/>
                </a:cxn>
                <a:cxn ang="0">
                  <a:pos x="T6" y="T7"/>
                </a:cxn>
                <a:cxn ang="0">
                  <a:pos x="T8" y="T9"/>
                </a:cxn>
                <a:cxn ang="0">
                  <a:pos x="T10" y="T11"/>
                </a:cxn>
                <a:cxn ang="0">
                  <a:pos x="T12" y="T13"/>
                </a:cxn>
              </a:cxnLst>
              <a:rect l="0" t="0" r="r" b="b"/>
              <a:pathLst>
                <a:path w="574" h="576">
                  <a:moveTo>
                    <a:pt x="0" y="0"/>
                  </a:moveTo>
                  <a:lnTo>
                    <a:pt x="0" y="211"/>
                  </a:lnTo>
                  <a:lnTo>
                    <a:pt x="364" y="211"/>
                  </a:lnTo>
                  <a:lnTo>
                    <a:pt x="364" y="575"/>
                  </a:lnTo>
                  <a:lnTo>
                    <a:pt x="573" y="575"/>
                  </a:lnTo>
                  <a:lnTo>
                    <a:pt x="573" y="0"/>
                  </a:lnTo>
                  <a:lnTo>
                    <a:pt x="0"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7" name="Freeform 158"/>
            <p:cNvSpPr>
              <a:spLocks noChangeArrowheads="1"/>
            </p:cNvSpPr>
            <p:nvPr/>
          </p:nvSpPr>
          <p:spPr bwMode="auto">
            <a:xfrm>
              <a:off x="4873" y="1333"/>
              <a:ext cx="129" cy="130"/>
            </a:xfrm>
            <a:custGeom>
              <a:avLst/>
              <a:gdLst>
                <a:gd name="T0" fmla="*/ 364 w 574"/>
                <a:gd name="T1" fmla="*/ 0 h 577"/>
                <a:gd name="T2" fmla="*/ 364 w 574"/>
                <a:gd name="T3" fmla="*/ 364 h 577"/>
                <a:gd name="T4" fmla="*/ 0 w 574"/>
                <a:gd name="T5" fmla="*/ 364 h 577"/>
                <a:gd name="T6" fmla="*/ 0 w 574"/>
                <a:gd name="T7" fmla="*/ 576 h 577"/>
                <a:gd name="T8" fmla="*/ 573 w 574"/>
                <a:gd name="T9" fmla="*/ 576 h 577"/>
                <a:gd name="T10" fmla="*/ 573 w 574"/>
                <a:gd name="T11" fmla="*/ 0 h 577"/>
                <a:gd name="T12" fmla="*/ 364 w 574"/>
                <a:gd name="T13" fmla="*/ 0 h 577"/>
              </a:gdLst>
              <a:ahLst/>
              <a:cxnLst>
                <a:cxn ang="0">
                  <a:pos x="T0" y="T1"/>
                </a:cxn>
                <a:cxn ang="0">
                  <a:pos x="T2" y="T3"/>
                </a:cxn>
                <a:cxn ang="0">
                  <a:pos x="T4" y="T5"/>
                </a:cxn>
                <a:cxn ang="0">
                  <a:pos x="T6" y="T7"/>
                </a:cxn>
                <a:cxn ang="0">
                  <a:pos x="T8" y="T9"/>
                </a:cxn>
                <a:cxn ang="0">
                  <a:pos x="T10" y="T11"/>
                </a:cxn>
                <a:cxn ang="0">
                  <a:pos x="T12" y="T13"/>
                </a:cxn>
              </a:cxnLst>
              <a:rect l="0" t="0" r="r" b="b"/>
              <a:pathLst>
                <a:path w="574" h="577">
                  <a:moveTo>
                    <a:pt x="364" y="0"/>
                  </a:moveTo>
                  <a:lnTo>
                    <a:pt x="364" y="364"/>
                  </a:lnTo>
                  <a:lnTo>
                    <a:pt x="0" y="364"/>
                  </a:lnTo>
                  <a:lnTo>
                    <a:pt x="0" y="576"/>
                  </a:lnTo>
                  <a:lnTo>
                    <a:pt x="573" y="576"/>
                  </a:lnTo>
                  <a:lnTo>
                    <a:pt x="573" y="0"/>
                  </a:lnTo>
                  <a:lnTo>
                    <a:pt x="364"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sp>
        <p:nvSpPr>
          <p:cNvPr id="106" name="Title 1"/>
          <p:cNvSpPr txBox="1">
            <a:spLocks/>
          </p:cNvSpPr>
          <p:nvPr/>
        </p:nvSpPr>
        <p:spPr>
          <a:xfrm>
            <a:off x="533400" y="609600"/>
            <a:ext cx="8534400" cy="1143000"/>
          </a:xfrm>
          <a:prstGeom prst="rect">
            <a:avLst/>
          </a:prstGeom>
        </p:spPr>
        <p:txBody>
          <a:bodyPr vert="horz" lIns="0" tIns="0" rIns="0" bIns="0" rtlCol="0" anchor="t" anchorCtr="0">
            <a:noAutofit/>
          </a:bodyPr>
          <a:lstStyle>
            <a:lvl1pPr algn="l" defTabSz="457200" rtl="0" eaLnBrk="1" latinLnBrk="0" hangingPunct="1">
              <a:spcBef>
                <a:spcPct val="0"/>
              </a:spcBef>
              <a:buNone/>
              <a:defRPr sz="2600" b="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Eight </a:t>
            </a:r>
            <a:r>
              <a:rPr lang="en-US" sz="3200" b="1" dirty="0" smtClean="0">
                <a:latin typeface="Arial" panose="020B0604020202020204" pitchFamily="34" charset="0"/>
                <a:cs typeface="Arial" panose="020B0604020202020204" pitchFamily="34" charset="0"/>
              </a:rPr>
              <a:t>recommendations </a:t>
            </a:r>
            <a:r>
              <a:rPr lang="en-US" sz="3200" b="1" dirty="0">
                <a:latin typeface="Arial" panose="020B0604020202020204" pitchFamily="34" charset="0"/>
                <a:cs typeface="Arial" panose="020B0604020202020204" pitchFamily="34" charset="0"/>
              </a:rPr>
              <a:t>for a</a:t>
            </a:r>
            <a:r>
              <a:rPr lang="en-US" sz="3200" b="1" dirty="0" smtClean="0">
                <a:latin typeface="Arial" panose="020B0604020202020204" pitchFamily="34" charset="0"/>
                <a:cs typeface="Arial" panose="020B0604020202020204" pitchFamily="34" charset="0"/>
              </a:rPr>
              <a:t>chieving </a:t>
            </a:r>
          </a:p>
          <a:p>
            <a:r>
              <a:rPr lang="en-US" sz="3200" b="1" dirty="0" smtClean="0">
                <a:latin typeface="Arial" panose="020B0604020202020204" pitchFamily="34" charset="0"/>
                <a:cs typeface="Arial" panose="020B0604020202020204" pitchFamily="34" charset="0"/>
              </a:rPr>
              <a:t>Total </a:t>
            </a:r>
            <a:r>
              <a:rPr lang="en-US" sz="3200" b="1" dirty="0">
                <a:latin typeface="Arial" panose="020B0604020202020204" pitchFamily="34" charset="0"/>
                <a:cs typeface="Arial" panose="020B0604020202020204" pitchFamily="34" charset="0"/>
              </a:rPr>
              <a:t>Systems Safety </a:t>
            </a:r>
          </a:p>
        </p:txBody>
      </p:sp>
    </p:spTree>
    <p:extLst>
      <p:ext uri="{BB962C8B-B14F-4D97-AF65-F5344CB8AC3E}">
        <p14:creationId xmlns:p14="http://schemas.microsoft.com/office/powerpoint/2010/main" val="2262350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663" y="612412"/>
            <a:ext cx="3493639" cy="1382895"/>
          </a:xfrm>
        </p:spPr>
        <p:txBody>
          <a:bodyPr>
            <a:normAutofit/>
          </a:bodyPr>
          <a:lstStyle/>
          <a:p>
            <a:r>
              <a:rPr lang="en-US" sz="2350" dirty="0">
                <a:solidFill>
                  <a:schemeClr val="bg1"/>
                </a:solidFill>
              </a:rPr>
              <a:t>Eight </a:t>
            </a:r>
            <a:r>
              <a:rPr lang="en-US" sz="2350" dirty="0" smtClean="0">
                <a:solidFill>
                  <a:schemeClr val="bg1"/>
                </a:solidFill>
              </a:rPr>
              <a:t>Recommendations </a:t>
            </a:r>
            <a:r>
              <a:rPr lang="en-US" sz="2350" dirty="0">
                <a:solidFill>
                  <a:schemeClr val="bg1"/>
                </a:solidFill>
              </a:rPr>
              <a:t>for Achieving Total Systems Safety </a:t>
            </a:r>
          </a:p>
        </p:txBody>
      </p:sp>
      <p:cxnSp>
        <p:nvCxnSpPr>
          <p:cNvPr id="144" name="Straight Connector 143"/>
          <p:cNvCxnSpPr/>
          <p:nvPr/>
        </p:nvCxnSpPr>
        <p:spPr>
          <a:xfrm flipH="1">
            <a:off x="606731" y="4279205"/>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51" name="TextBox 150"/>
          <p:cNvSpPr txBox="1"/>
          <p:nvPr/>
        </p:nvSpPr>
        <p:spPr>
          <a:xfrm>
            <a:off x="611999" y="4343400"/>
            <a:ext cx="1693607" cy="1384995"/>
          </a:xfrm>
          <a:prstGeom prst="rect">
            <a:avLst/>
          </a:prstGeom>
          <a:noFill/>
        </p:spPr>
        <p:txBody>
          <a:bodyPr wrap="square" lIns="0" rIns="0" rtlCol="0" anchor="t" anchorCtr="0">
            <a:spAutoFit/>
          </a:bodyPr>
          <a:lstStyle/>
          <a:p>
            <a:pPr defTabSz="457200"/>
            <a:r>
              <a:rPr lang="en-US" sz="1050" dirty="0">
                <a:solidFill>
                  <a:srgbClr val="54565B"/>
                </a:solidFill>
              </a:rPr>
              <a:t>Patients deserve safe care in and across every setting. Health care organizations need better tools, processes, and structures to deliver care safely and to evaluate the safety of care in various settings.</a:t>
            </a:r>
          </a:p>
        </p:txBody>
      </p:sp>
      <p:sp>
        <p:nvSpPr>
          <p:cNvPr id="164" name="TextBox 163"/>
          <p:cNvSpPr txBox="1"/>
          <p:nvPr/>
        </p:nvSpPr>
        <p:spPr>
          <a:xfrm>
            <a:off x="612000" y="3397141"/>
            <a:ext cx="1791879" cy="861774"/>
          </a:xfrm>
          <a:prstGeom prst="rect">
            <a:avLst/>
          </a:prstGeom>
          <a:noFill/>
        </p:spPr>
        <p:txBody>
          <a:bodyPr wrap="square" lIns="0" rIns="0" rtlCol="0" anchor="t" anchorCtr="0">
            <a:spAutoFit/>
          </a:bodyPr>
          <a:lstStyle/>
          <a:p>
            <a:pPr defTabSz="457200"/>
            <a:r>
              <a:rPr lang="en-US" sz="1250" b="1" cap="all" dirty="0">
                <a:solidFill>
                  <a:srgbClr val="472C73"/>
                </a:solidFill>
              </a:rPr>
              <a:t>5. Address </a:t>
            </a:r>
          </a:p>
          <a:p>
            <a:pPr defTabSz="457200"/>
            <a:r>
              <a:rPr lang="en-US" sz="1250" b="1" cap="all" dirty="0">
                <a:solidFill>
                  <a:srgbClr val="472C73"/>
                </a:solidFill>
              </a:rPr>
              <a:t>safety across the entire care continuum</a:t>
            </a:r>
          </a:p>
        </p:txBody>
      </p:sp>
      <p:sp>
        <p:nvSpPr>
          <p:cNvPr id="165" name="TextBox 164"/>
          <p:cNvSpPr txBox="1"/>
          <p:nvPr/>
        </p:nvSpPr>
        <p:spPr>
          <a:xfrm>
            <a:off x="2694000" y="3397141"/>
            <a:ext cx="1791879" cy="669414"/>
          </a:xfrm>
          <a:prstGeom prst="rect">
            <a:avLst/>
          </a:prstGeom>
          <a:noFill/>
        </p:spPr>
        <p:txBody>
          <a:bodyPr wrap="square" lIns="0" rIns="0" rtlCol="0" anchor="t" anchorCtr="0">
            <a:spAutoFit/>
          </a:bodyPr>
          <a:lstStyle/>
          <a:p>
            <a:pPr defTabSz="457200"/>
            <a:r>
              <a:rPr lang="en-US" sz="1250" b="1" cap="all" dirty="0">
                <a:solidFill>
                  <a:srgbClr val="472C73"/>
                </a:solidFill>
              </a:rPr>
              <a:t>6. Support </a:t>
            </a:r>
          </a:p>
          <a:p>
            <a:pPr defTabSz="457200"/>
            <a:r>
              <a:rPr lang="en-US" sz="1250" b="1" cap="all" dirty="0">
                <a:solidFill>
                  <a:srgbClr val="472C73"/>
                </a:solidFill>
              </a:rPr>
              <a:t>the health care workforce</a:t>
            </a:r>
          </a:p>
        </p:txBody>
      </p:sp>
      <p:sp>
        <p:nvSpPr>
          <p:cNvPr id="166" name="TextBox 165"/>
          <p:cNvSpPr txBox="1"/>
          <p:nvPr/>
        </p:nvSpPr>
        <p:spPr>
          <a:xfrm>
            <a:off x="4776000" y="3397141"/>
            <a:ext cx="1898922" cy="861774"/>
          </a:xfrm>
          <a:prstGeom prst="rect">
            <a:avLst/>
          </a:prstGeom>
          <a:noFill/>
        </p:spPr>
        <p:txBody>
          <a:bodyPr wrap="square" lIns="0" rIns="0" rtlCol="0" anchor="t" anchorCtr="0">
            <a:spAutoFit/>
          </a:bodyPr>
          <a:lstStyle/>
          <a:p>
            <a:pPr defTabSz="457200"/>
            <a:r>
              <a:rPr lang="en-US" sz="1250" b="1" cap="all" dirty="0">
                <a:solidFill>
                  <a:srgbClr val="472C73"/>
                </a:solidFill>
              </a:rPr>
              <a:t>7. Partner with patients and families for </a:t>
            </a:r>
          </a:p>
          <a:p>
            <a:pPr defTabSz="457200"/>
            <a:r>
              <a:rPr lang="en-US" sz="1250" b="1" cap="all" dirty="0">
                <a:solidFill>
                  <a:srgbClr val="472C73"/>
                </a:solidFill>
              </a:rPr>
              <a:t>the safest care</a:t>
            </a:r>
          </a:p>
        </p:txBody>
      </p:sp>
      <p:sp>
        <p:nvSpPr>
          <p:cNvPr id="167" name="TextBox 166"/>
          <p:cNvSpPr txBox="1"/>
          <p:nvPr/>
        </p:nvSpPr>
        <p:spPr>
          <a:xfrm>
            <a:off x="6858000" y="3397141"/>
            <a:ext cx="1957419" cy="1054135"/>
          </a:xfrm>
          <a:prstGeom prst="rect">
            <a:avLst/>
          </a:prstGeom>
          <a:noFill/>
        </p:spPr>
        <p:txBody>
          <a:bodyPr wrap="square" lIns="0" rIns="0" rtlCol="0" anchor="t" anchorCtr="0">
            <a:spAutoFit/>
          </a:bodyPr>
          <a:lstStyle/>
          <a:p>
            <a:pPr defTabSz="457200"/>
            <a:r>
              <a:rPr lang="en-US" sz="1250" b="1" cap="all" dirty="0">
                <a:solidFill>
                  <a:srgbClr val="472C73"/>
                </a:solidFill>
              </a:rPr>
              <a:t>8. Ensure that technology is </a:t>
            </a:r>
          </a:p>
          <a:p>
            <a:pPr defTabSz="457200"/>
            <a:r>
              <a:rPr lang="en-US" sz="1250" b="1" cap="all" dirty="0">
                <a:solidFill>
                  <a:srgbClr val="472C73"/>
                </a:solidFill>
              </a:rPr>
              <a:t>safe and optimized to improve </a:t>
            </a:r>
          </a:p>
          <a:p>
            <a:pPr defTabSz="457200"/>
            <a:r>
              <a:rPr lang="en-US" sz="1250" b="1" cap="all" dirty="0">
                <a:solidFill>
                  <a:srgbClr val="472C73"/>
                </a:solidFill>
              </a:rPr>
              <a:t>patient safety</a:t>
            </a:r>
          </a:p>
        </p:txBody>
      </p:sp>
      <p:cxnSp>
        <p:nvCxnSpPr>
          <p:cNvPr id="168" name="Straight Connector 167"/>
          <p:cNvCxnSpPr/>
          <p:nvPr/>
        </p:nvCxnSpPr>
        <p:spPr>
          <a:xfrm flipH="1">
            <a:off x="2675172" y="4078560"/>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69" name="TextBox 168"/>
          <p:cNvSpPr txBox="1"/>
          <p:nvPr/>
        </p:nvSpPr>
        <p:spPr>
          <a:xfrm>
            <a:off x="2685930" y="4078560"/>
            <a:ext cx="1676790" cy="1546577"/>
          </a:xfrm>
          <a:prstGeom prst="rect">
            <a:avLst/>
          </a:prstGeom>
          <a:noFill/>
        </p:spPr>
        <p:txBody>
          <a:bodyPr wrap="square" lIns="0" rIns="0" rtlCol="0" anchor="t" anchorCtr="0">
            <a:spAutoFit/>
          </a:bodyPr>
          <a:lstStyle/>
          <a:p>
            <a:pPr defTabSz="457200"/>
            <a:r>
              <a:rPr lang="en-US" sz="1050" dirty="0">
                <a:solidFill>
                  <a:srgbClr val="54565B"/>
                </a:solidFill>
              </a:rPr>
              <a:t>Workforce safety, morale, and wellness are absolutely necessary to providing safe care. Nurses, physicians, medical assistants, pharmacists, technicians, and others need support to fulfill their highest potential as healers.</a:t>
            </a:r>
          </a:p>
        </p:txBody>
      </p:sp>
      <p:cxnSp>
        <p:nvCxnSpPr>
          <p:cNvPr id="170" name="Straight Connector 169"/>
          <p:cNvCxnSpPr/>
          <p:nvPr/>
        </p:nvCxnSpPr>
        <p:spPr>
          <a:xfrm flipH="1">
            <a:off x="4776000" y="4279205"/>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71" name="TextBox 170"/>
          <p:cNvSpPr txBox="1"/>
          <p:nvPr/>
        </p:nvSpPr>
        <p:spPr>
          <a:xfrm>
            <a:off x="4776000" y="4284195"/>
            <a:ext cx="1670221" cy="1223412"/>
          </a:xfrm>
          <a:prstGeom prst="rect">
            <a:avLst/>
          </a:prstGeom>
          <a:noFill/>
        </p:spPr>
        <p:txBody>
          <a:bodyPr wrap="square" lIns="0" rIns="0" rtlCol="0" anchor="t" anchorCtr="0">
            <a:spAutoFit/>
          </a:bodyPr>
          <a:lstStyle/>
          <a:p>
            <a:pPr defTabSz="457200"/>
            <a:r>
              <a:rPr lang="en-US" sz="1050" dirty="0">
                <a:solidFill>
                  <a:srgbClr val="54565B"/>
                </a:solidFill>
              </a:rPr>
              <a:t>Patients and families need to be actively engaged at all levels of health care. At its core, patient engagement is about the free flow of information to and from </a:t>
            </a:r>
            <a:r>
              <a:rPr lang="en-US" sz="1050" dirty="0" smtClean="0">
                <a:solidFill>
                  <a:srgbClr val="54565B"/>
                </a:solidFill>
              </a:rPr>
              <a:t/>
            </a:r>
            <a:br>
              <a:rPr lang="en-US" sz="1050" dirty="0" smtClean="0">
                <a:solidFill>
                  <a:srgbClr val="54565B"/>
                </a:solidFill>
              </a:rPr>
            </a:br>
            <a:r>
              <a:rPr lang="en-US" sz="1050" dirty="0" smtClean="0">
                <a:solidFill>
                  <a:srgbClr val="54565B"/>
                </a:solidFill>
              </a:rPr>
              <a:t>the </a:t>
            </a:r>
            <a:r>
              <a:rPr lang="en-US" sz="1050" dirty="0">
                <a:solidFill>
                  <a:srgbClr val="54565B"/>
                </a:solidFill>
              </a:rPr>
              <a:t>patient.</a:t>
            </a:r>
          </a:p>
        </p:txBody>
      </p:sp>
      <p:cxnSp>
        <p:nvCxnSpPr>
          <p:cNvPr id="172" name="Straight Connector 171"/>
          <p:cNvCxnSpPr/>
          <p:nvPr/>
        </p:nvCxnSpPr>
        <p:spPr>
          <a:xfrm flipH="1">
            <a:off x="6858000" y="4527075"/>
            <a:ext cx="179187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73" name="TextBox 172"/>
          <p:cNvSpPr txBox="1"/>
          <p:nvPr/>
        </p:nvSpPr>
        <p:spPr>
          <a:xfrm>
            <a:off x="6857998" y="4532065"/>
            <a:ext cx="1668969" cy="738664"/>
          </a:xfrm>
          <a:prstGeom prst="rect">
            <a:avLst/>
          </a:prstGeom>
          <a:noFill/>
        </p:spPr>
        <p:txBody>
          <a:bodyPr wrap="square" lIns="0" rIns="0" rtlCol="0" anchor="t" anchorCtr="0">
            <a:spAutoFit/>
          </a:bodyPr>
          <a:lstStyle/>
          <a:p>
            <a:pPr defTabSz="457200"/>
            <a:r>
              <a:rPr lang="en-US" sz="1050" dirty="0">
                <a:solidFill>
                  <a:srgbClr val="54565B"/>
                </a:solidFill>
              </a:rPr>
              <a:t>Optimizing the safety benefits and minimizing the </a:t>
            </a:r>
            <a:r>
              <a:rPr lang="en-US" sz="1050" dirty="0" smtClean="0">
                <a:solidFill>
                  <a:srgbClr val="54565B"/>
                </a:solidFill>
              </a:rPr>
              <a:t>unintended </a:t>
            </a:r>
            <a:r>
              <a:rPr lang="en-US" sz="1050" dirty="0">
                <a:solidFill>
                  <a:srgbClr val="54565B"/>
                </a:solidFill>
              </a:rPr>
              <a:t>consequences of health IT </a:t>
            </a:r>
            <a:r>
              <a:rPr lang="en-US" sz="1050" dirty="0" smtClean="0">
                <a:solidFill>
                  <a:srgbClr val="54565B"/>
                </a:solidFill>
              </a:rPr>
              <a:t>is </a:t>
            </a:r>
            <a:r>
              <a:rPr lang="en-US" sz="1050" dirty="0">
                <a:solidFill>
                  <a:srgbClr val="54565B"/>
                </a:solidFill>
              </a:rPr>
              <a:t>critical.</a:t>
            </a:r>
          </a:p>
        </p:txBody>
      </p:sp>
      <p:grpSp>
        <p:nvGrpSpPr>
          <p:cNvPr id="252" name="Group 154"/>
          <p:cNvGrpSpPr>
            <a:grpSpLocks/>
          </p:cNvGrpSpPr>
          <p:nvPr/>
        </p:nvGrpSpPr>
        <p:grpSpPr bwMode="auto">
          <a:xfrm>
            <a:off x="789886" y="392778"/>
            <a:ext cx="3892810" cy="1489423"/>
            <a:chOff x="3392" y="846"/>
            <a:chExt cx="1610" cy="616"/>
          </a:xfrm>
          <a:solidFill>
            <a:schemeClr val="bg1"/>
          </a:solidFill>
        </p:grpSpPr>
        <p:sp>
          <p:nvSpPr>
            <p:cNvPr id="253" name="Freeform 155"/>
            <p:cNvSpPr>
              <a:spLocks noChangeArrowheads="1"/>
            </p:cNvSpPr>
            <p:nvPr/>
          </p:nvSpPr>
          <p:spPr bwMode="auto">
            <a:xfrm>
              <a:off x="3392" y="846"/>
              <a:ext cx="129" cy="130"/>
            </a:xfrm>
            <a:custGeom>
              <a:avLst/>
              <a:gdLst>
                <a:gd name="T0" fmla="*/ 0 w 574"/>
                <a:gd name="T1" fmla="*/ 0 h 576"/>
                <a:gd name="T2" fmla="*/ 0 w 574"/>
                <a:gd name="T3" fmla="*/ 575 h 576"/>
                <a:gd name="T4" fmla="*/ 212 w 574"/>
                <a:gd name="T5" fmla="*/ 575 h 576"/>
                <a:gd name="T6" fmla="*/ 212 w 574"/>
                <a:gd name="T7" fmla="*/ 211 h 576"/>
                <a:gd name="T8" fmla="*/ 573 w 574"/>
                <a:gd name="T9" fmla="*/ 211 h 576"/>
                <a:gd name="T10" fmla="*/ 573 w 574"/>
                <a:gd name="T11" fmla="*/ 0 h 576"/>
                <a:gd name="T12" fmla="*/ 0 w 574"/>
                <a:gd name="T13" fmla="*/ 0 h 576"/>
              </a:gdLst>
              <a:ahLst/>
              <a:cxnLst>
                <a:cxn ang="0">
                  <a:pos x="T0" y="T1"/>
                </a:cxn>
                <a:cxn ang="0">
                  <a:pos x="T2" y="T3"/>
                </a:cxn>
                <a:cxn ang="0">
                  <a:pos x="T4" y="T5"/>
                </a:cxn>
                <a:cxn ang="0">
                  <a:pos x="T6" y="T7"/>
                </a:cxn>
                <a:cxn ang="0">
                  <a:pos x="T8" y="T9"/>
                </a:cxn>
                <a:cxn ang="0">
                  <a:pos x="T10" y="T11"/>
                </a:cxn>
                <a:cxn ang="0">
                  <a:pos x="T12" y="T13"/>
                </a:cxn>
              </a:cxnLst>
              <a:rect l="0" t="0" r="r" b="b"/>
              <a:pathLst>
                <a:path w="574" h="576">
                  <a:moveTo>
                    <a:pt x="0" y="0"/>
                  </a:moveTo>
                  <a:lnTo>
                    <a:pt x="0" y="575"/>
                  </a:lnTo>
                  <a:lnTo>
                    <a:pt x="212" y="575"/>
                  </a:lnTo>
                  <a:lnTo>
                    <a:pt x="212" y="211"/>
                  </a:lnTo>
                  <a:lnTo>
                    <a:pt x="573" y="211"/>
                  </a:lnTo>
                  <a:lnTo>
                    <a:pt x="573" y="0"/>
                  </a:lnTo>
                  <a:lnTo>
                    <a:pt x="0"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54" name="Freeform 156"/>
            <p:cNvSpPr>
              <a:spLocks noChangeArrowheads="1"/>
            </p:cNvSpPr>
            <p:nvPr/>
          </p:nvSpPr>
          <p:spPr bwMode="auto">
            <a:xfrm>
              <a:off x="3392" y="1333"/>
              <a:ext cx="129" cy="130"/>
            </a:xfrm>
            <a:custGeom>
              <a:avLst/>
              <a:gdLst>
                <a:gd name="T0" fmla="*/ 0 w 574"/>
                <a:gd name="T1" fmla="*/ 0 h 577"/>
                <a:gd name="T2" fmla="*/ 0 w 574"/>
                <a:gd name="T3" fmla="*/ 576 h 577"/>
                <a:gd name="T4" fmla="*/ 573 w 574"/>
                <a:gd name="T5" fmla="*/ 576 h 577"/>
                <a:gd name="T6" fmla="*/ 573 w 574"/>
                <a:gd name="T7" fmla="*/ 364 h 577"/>
                <a:gd name="T8" fmla="*/ 212 w 574"/>
                <a:gd name="T9" fmla="*/ 364 h 577"/>
                <a:gd name="T10" fmla="*/ 212 w 574"/>
                <a:gd name="T11" fmla="*/ 0 h 577"/>
                <a:gd name="T12" fmla="*/ 0 w 574"/>
                <a:gd name="T13" fmla="*/ 0 h 577"/>
              </a:gdLst>
              <a:ahLst/>
              <a:cxnLst>
                <a:cxn ang="0">
                  <a:pos x="T0" y="T1"/>
                </a:cxn>
                <a:cxn ang="0">
                  <a:pos x="T2" y="T3"/>
                </a:cxn>
                <a:cxn ang="0">
                  <a:pos x="T4" y="T5"/>
                </a:cxn>
                <a:cxn ang="0">
                  <a:pos x="T6" y="T7"/>
                </a:cxn>
                <a:cxn ang="0">
                  <a:pos x="T8" y="T9"/>
                </a:cxn>
                <a:cxn ang="0">
                  <a:pos x="T10" y="T11"/>
                </a:cxn>
                <a:cxn ang="0">
                  <a:pos x="T12" y="T13"/>
                </a:cxn>
              </a:cxnLst>
              <a:rect l="0" t="0" r="r" b="b"/>
              <a:pathLst>
                <a:path w="574" h="577">
                  <a:moveTo>
                    <a:pt x="0" y="0"/>
                  </a:moveTo>
                  <a:lnTo>
                    <a:pt x="0" y="576"/>
                  </a:lnTo>
                  <a:lnTo>
                    <a:pt x="573" y="576"/>
                  </a:lnTo>
                  <a:lnTo>
                    <a:pt x="573" y="364"/>
                  </a:lnTo>
                  <a:lnTo>
                    <a:pt x="212" y="364"/>
                  </a:lnTo>
                  <a:lnTo>
                    <a:pt x="212" y="0"/>
                  </a:lnTo>
                  <a:lnTo>
                    <a:pt x="0"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55" name="Freeform 157"/>
            <p:cNvSpPr>
              <a:spLocks noChangeArrowheads="1"/>
            </p:cNvSpPr>
            <p:nvPr/>
          </p:nvSpPr>
          <p:spPr bwMode="auto">
            <a:xfrm>
              <a:off x="4873" y="846"/>
              <a:ext cx="129" cy="130"/>
            </a:xfrm>
            <a:custGeom>
              <a:avLst/>
              <a:gdLst>
                <a:gd name="T0" fmla="*/ 0 w 574"/>
                <a:gd name="T1" fmla="*/ 0 h 576"/>
                <a:gd name="T2" fmla="*/ 0 w 574"/>
                <a:gd name="T3" fmla="*/ 211 h 576"/>
                <a:gd name="T4" fmla="*/ 364 w 574"/>
                <a:gd name="T5" fmla="*/ 211 h 576"/>
                <a:gd name="T6" fmla="*/ 364 w 574"/>
                <a:gd name="T7" fmla="*/ 575 h 576"/>
                <a:gd name="T8" fmla="*/ 573 w 574"/>
                <a:gd name="T9" fmla="*/ 575 h 576"/>
                <a:gd name="T10" fmla="*/ 573 w 574"/>
                <a:gd name="T11" fmla="*/ 0 h 576"/>
                <a:gd name="T12" fmla="*/ 0 w 574"/>
                <a:gd name="T13" fmla="*/ 0 h 576"/>
              </a:gdLst>
              <a:ahLst/>
              <a:cxnLst>
                <a:cxn ang="0">
                  <a:pos x="T0" y="T1"/>
                </a:cxn>
                <a:cxn ang="0">
                  <a:pos x="T2" y="T3"/>
                </a:cxn>
                <a:cxn ang="0">
                  <a:pos x="T4" y="T5"/>
                </a:cxn>
                <a:cxn ang="0">
                  <a:pos x="T6" y="T7"/>
                </a:cxn>
                <a:cxn ang="0">
                  <a:pos x="T8" y="T9"/>
                </a:cxn>
                <a:cxn ang="0">
                  <a:pos x="T10" y="T11"/>
                </a:cxn>
                <a:cxn ang="0">
                  <a:pos x="T12" y="T13"/>
                </a:cxn>
              </a:cxnLst>
              <a:rect l="0" t="0" r="r" b="b"/>
              <a:pathLst>
                <a:path w="574" h="576">
                  <a:moveTo>
                    <a:pt x="0" y="0"/>
                  </a:moveTo>
                  <a:lnTo>
                    <a:pt x="0" y="211"/>
                  </a:lnTo>
                  <a:lnTo>
                    <a:pt x="364" y="211"/>
                  </a:lnTo>
                  <a:lnTo>
                    <a:pt x="364" y="575"/>
                  </a:lnTo>
                  <a:lnTo>
                    <a:pt x="573" y="575"/>
                  </a:lnTo>
                  <a:lnTo>
                    <a:pt x="573" y="0"/>
                  </a:lnTo>
                  <a:lnTo>
                    <a:pt x="0"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256" name="Freeform 158"/>
            <p:cNvSpPr>
              <a:spLocks noChangeArrowheads="1"/>
            </p:cNvSpPr>
            <p:nvPr/>
          </p:nvSpPr>
          <p:spPr bwMode="auto">
            <a:xfrm>
              <a:off x="4873" y="1333"/>
              <a:ext cx="129" cy="130"/>
            </a:xfrm>
            <a:custGeom>
              <a:avLst/>
              <a:gdLst>
                <a:gd name="T0" fmla="*/ 364 w 574"/>
                <a:gd name="T1" fmla="*/ 0 h 577"/>
                <a:gd name="T2" fmla="*/ 364 w 574"/>
                <a:gd name="T3" fmla="*/ 364 h 577"/>
                <a:gd name="T4" fmla="*/ 0 w 574"/>
                <a:gd name="T5" fmla="*/ 364 h 577"/>
                <a:gd name="T6" fmla="*/ 0 w 574"/>
                <a:gd name="T7" fmla="*/ 576 h 577"/>
                <a:gd name="T8" fmla="*/ 573 w 574"/>
                <a:gd name="T9" fmla="*/ 576 h 577"/>
                <a:gd name="T10" fmla="*/ 573 w 574"/>
                <a:gd name="T11" fmla="*/ 0 h 577"/>
                <a:gd name="T12" fmla="*/ 364 w 574"/>
                <a:gd name="T13" fmla="*/ 0 h 577"/>
              </a:gdLst>
              <a:ahLst/>
              <a:cxnLst>
                <a:cxn ang="0">
                  <a:pos x="T0" y="T1"/>
                </a:cxn>
                <a:cxn ang="0">
                  <a:pos x="T2" y="T3"/>
                </a:cxn>
                <a:cxn ang="0">
                  <a:pos x="T4" y="T5"/>
                </a:cxn>
                <a:cxn ang="0">
                  <a:pos x="T6" y="T7"/>
                </a:cxn>
                <a:cxn ang="0">
                  <a:pos x="T8" y="T9"/>
                </a:cxn>
                <a:cxn ang="0">
                  <a:pos x="T10" y="T11"/>
                </a:cxn>
                <a:cxn ang="0">
                  <a:pos x="T12" y="T13"/>
                </a:cxn>
              </a:cxnLst>
              <a:rect l="0" t="0" r="r" b="b"/>
              <a:pathLst>
                <a:path w="574" h="577">
                  <a:moveTo>
                    <a:pt x="364" y="0"/>
                  </a:moveTo>
                  <a:lnTo>
                    <a:pt x="364" y="364"/>
                  </a:lnTo>
                  <a:lnTo>
                    <a:pt x="0" y="364"/>
                  </a:lnTo>
                  <a:lnTo>
                    <a:pt x="0" y="576"/>
                  </a:lnTo>
                  <a:lnTo>
                    <a:pt x="573" y="576"/>
                  </a:lnTo>
                  <a:lnTo>
                    <a:pt x="573" y="0"/>
                  </a:lnTo>
                  <a:lnTo>
                    <a:pt x="364" y="0"/>
                  </a:lnTo>
                </a:path>
              </a:pathLst>
            </a:custGeom>
            <a:grp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106" name="Group 159"/>
          <p:cNvGrpSpPr>
            <a:grpSpLocks/>
          </p:cNvGrpSpPr>
          <p:nvPr/>
        </p:nvGrpSpPr>
        <p:grpSpPr bwMode="auto">
          <a:xfrm>
            <a:off x="629513" y="2209800"/>
            <a:ext cx="974783" cy="1043224"/>
            <a:chOff x="3301" y="1843"/>
            <a:chExt cx="470" cy="503"/>
          </a:xfrm>
        </p:grpSpPr>
        <p:sp>
          <p:nvSpPr>
            <p:cNvPr id="107" name="Freeform 160"/>
            <p:cNvSpPr>
              <a:spLocks noChangeArrowheads="1"/>
            </p:cNvSpPr>
            <p:nvPr/>
          </p:nvSpPr>
          <p:spPr bwMode="auto">
            <a:xfrm>
              <a:off x="3520" y="1843"/>
              <a:ext cx="53" cy="204"/>
            </a:xfrm>
            <a:custGeom>
              <a:avLst/>
              <a:gdLst>
                <a:gd name="T0" fmla="*/ 144 w 238"/>
                <a:gd name="T1" fmla="*/ 858 h 904"/>
                <a:gd name="T2" fmla="*/ 144 w 238"/>
                <a:gd name="T3" fmla="*/ 170 h 904"/>
                <a:gd name="T4" fmla="*/ 122 w 238"/>
                <a:gd name="T5" fmla="*/ 113 h 904"/>
                <a:gd name="T6" fmla="*/ 65 w 238"/>
                <a:gd name="T7" fmla="*/ 91 h 904"/>
                <a:gd name="T8" fmla="*/ 45 w 238"/>
                <a:gd name="T9" fmla="*/ 91 h 904"/>
                <a:gd name="T10" fmla="*/ 0 w 238"/>
                <a:gd name="T11" fmla="*/ 45 h 904"/>
                <a:gd name="T12" fmla="*/ 45 w 238"/>
                <a:gd name="T13" fmla="*/ 0 h 904"/>
                <a:gd name="T14" fmla="*/ 65 w 238"/>
                <a:gd name="T15" fmla="*/ 0 h 904"/>
                <a:gd name="T16" fmla="*/ 186 w 238"/>
                <a:gd name="T17" fmla="*/ 51 h 904"/>
                <a:gd name="T18" fmla="*/ 237 w 238"/>
                <a:gd name="T19" fmla="*/ 172 h 904"/>
                <a:gd name="T20" fmla="*/ 237 w 238"/>
                <a:gd name="T21" fmla="*/ 861 h 904"/>
                <a:gd name="T22" fmla="*/ 189 w 238"/>
                <a:gd name="T23" fmla="*/ 903 h 904"/>
                <a:gd name="T24" fmla="*/ 144 w 238"/>
                <a:gd name="T25" fmla="*/ 858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8" h="904">
                  <a:moveTo>
                    <a:pt x="144" y="858"/>
                  </a:moveTo>
                  <a:lnTo>
                    <a:pt x="144" y="170"/>
                  </a:lnTo>
                  <a:cubicBezTo>
                    <a:pt x="144" y="147"/>
                    <a:pt x="136" y="127"/>
                    <a:pt x="122" y="113"/>
                  </a:cubicBezTo>
                  <a:cubicBezTo>
                    <a:pt x="107" y="99"/>
                    <a:pt x="85" y="91"/>
                    <a:pt x="65" y="91"/>
                  </a:cubicBezTo>
                  <a:lnTo>
                    <a:pt x="45" y="91"/>
                  </a:lnTo>
                  <a:cubicBezTo>
                    <a:pt x="20" y="91"/>
                    <a:pt x="0" y="70"/>
                    <a:pt x="0" y="45"/>
                  </a:cubicBezTo>
                  <a:cubicBezTo>
                    <a:pt x="0" y="19"/>
                    <a:pt x="20" y="0"/>
                    <a:pt x="45" y="0"/>
                  </a:cubicBezTo>
                  <a:lnTo>
                    <a:pt x="65" y="0"/>
                  </a:lnTo>
                  <a:cubicBezTo>
                    <a:pt x="110" y="0"/>
                    <a:pt x="153" y="17"/>
                    <a:pt x="186" y="51"/>
                  </a:cubicBezTo>
                  <a:cubicBezTo>
                    <a:pt x="218" y="82"/>
                    <a:pt x="237" y="127"/>
                    <a:pt x="237" y="172"/>
                  </a:cubicBezTo>
                  <a:lnTo>
                    <a:pt x="237" y="861"/>
                  </a:lnTo>
                  <a:cubicBezTo>
                    <a:pt x="234" y="884"/>
                    <a:pt x="215" y="903"/>
                    <a:pt x="189" y="903"/>
                  </a:cubicBezTo>
                  <a:cubicBezTo>
                    <a:pt x="164" y="903"/>
                    <a:pt x="144" y="884"/>
                    <a:pt x="144" y="858"/>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08" name="Freeform 161"/>
            <p:cNvSpPr>
              <a:spLocks noChangeArrowheads="1"/>
            </p:cNvSpPr>
            <p:nvPr/>
          </p:nvSpPr>
          <p:spPr bwMode="auto">
            <a:xfrm>
              <a:off x="3307" y="1843"/>
              <a:ext cx="53" cy="205"/>
            </a:xfrm>
            <a:custGeom>
              <a:avLst/>
              <a:gdLst>
                <a:gd name="T0" fmla="*/ 0 w 238"/>
                <a:gd name="T1" fmla="*/ 861 h 907"/>
                <a:gd name="T2" fmla="*/ 0 w 238"/>
                <a:gd name="T3" fmla="*/ 173 h 907"/>
                <a:gd name="T4" fmla="*/ 50 w 238"/>
                <a:gd name="T5" fmla="*/ 51 h 907"/>
                <a:gd name="T6" fmla="*/ 172 w 238"/>
                <a:gd name="T7" fmla="*/ 0 h 907"/>
                <a:gd name="T8" fmla="*/ 192 w 238"/>
                <a:gd name="T9" fmla="*/ 0 h 907"/>
                <a:gd name="T10" fmla="*/ 237 w 238"/>
                <a:gd name="T11" fmla="*/ 46 h 907"/>
                <a:gd name="T12" fmla="*/ 192 w 238"/>
                <a:gd name="T13" fmla="*/ 91 h 907"/>
                <a:gd name="T14" fmla="*/ 172 w 238"/>
                <a:gd name="T15" fmla="*/ 91 h 907"/>
                <a:gd name="T16" fmla="*/ 115 w 238"/>
                <a:gd name="T17" fmla="*/ 113 h 907"/>
                <a:gd name="T18" fmla="*/ 93 w 238"/>
                <a:gd name="T19" fmla="*/ 170 h 907"/>
                <a:gd name="T20" fmla="*/ 93 w 238"/>
                <a:gd name="T21" fmla="*/ 858 h 907"/>
                <a:gd name="T22" fmla="*/ 45 w 238"/>
                <a:gd name="T23" fmla="*/ 906 h 907"/>
                <a:gd name="T24" fmla="*/ 0 w 238"/>
                <a:gd name="T25" fmla="*/ 861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8" h="907">
                  <a:moveTo>
                    <a:pt x="0" y="861"/>
                  </a:moveTo>
                  <a:lnTo>
                    <a:pt x="0" y="173"/>
                  </a:lnTo>
                  <a:cubicBezTo>
                    <a:pt x="0" y="127"/>
                    <a:pt x="17" y="85"/>
                    <a:pt x="50" y="51"/>
                  </a:cubicBezTo>
                  <a:cubicBezTo>
                    <a:pt x="81" y="20"/>
                    <a:pt x="127" y="0"/>
                    <a:pt x="172" y="0"/>
                  </a:cubicBezTo>
                  <a:lnTo>
                    <a:pt x="192" y="0"/>
                  </a:lnTo>
                  <a:cubicBezTo>
                    <a:pt x="217" y="0"/>
                    <a:pt x="237" y="20"/>
                    <a:pt x="237" y="46"/>
                  </a:cubicBezTo>
                  <a:cubicBezTo>
                    <a:pt x="237" y="71"/>
                    <a:pt x="217" y="91"/>
                    <a:pt x="192" y="91"/>
                  </a:cubicBezTo>
                  <a:lnTo>
                    <a:pt x="172" y="91"/>
                  </a:lnTo>
                  <a:cubicBezTo>
                    <a:pt x="149" y="91"/>
                    <a:pt x="129" y="99"/>
                    <a:pt x="115" y="113"/>
                  </a:cubicBezTo>
                  <a:cubicBezTo>
                    <a:pt x="101" y="127"/>
                    <a:pt x="93" y="150"/>
                    <a:pt x="93" y="170"/>
                  </a:cubicBezTo>
                  <a:lnTo>
                    <a:pt x="93" y="858"/>
                  </a:lnTo>
                  <a:cubicBezTo>
                    <a:pt x="90" y="887"/>
                    <a:pt x="70" y="906"/>
                    <a:pt x="45" y="906"/>
                  </a:cubicBezTo>
                  <a:cubicBezTo>
                    <a:pt x="19" y="906"/>
                    <a:pt x="0" y="887"/>
                    <a:pt x="0" y="861"/>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09" name="Freeform 162"/>
            <p:cNvSpPr>
              <a:spLocks noChangeArrowheads="1"/>
            </p:cNvSpPr>
            <p:nvPr/>
          </p:nvSpPr>
          <p:spPr bwMode="auto">
            <a:xfrm>
              <a:off x="3655" y="2230"/>
              <a:ext cx="116" cy="116"/>
            </a:xfrm>
            <a:custGeom>
              <a:avLst/>
              <a:gdLst>
                <a:gd name="T0" fmla="*/ 90 w 515"/>
                <a:gd name="T1" fmla="*/ 257 h 514"/>
                <a:gd name="T2" fmla="*/ 257 w 515"/>
                <a:gd name="T3" fmla="*/ 423 h 514"/>
                <a:gd name="T4" fmla="*/ 423 w 515"/>
                <a:gd name="T5" fmla="*/ 257 h 514"/>
                <a:gd name="T6" fmla="*/ 257 w 515"/>
                <a:gd name="T7" fmla="*/ 90 h 514"/>
                <a:gd name="T8" fmla="*/ 90 w 515"/>
                <a:gd name="T9" fmla="*/ 257 h 514"/>
                <a:gd name="T10" fmla="*/ 0 w 515"/>
                <a:gd name="T11" fmla="*/ 257 h 514"/>
                <a:gd name="T12" fmla="*/ 257 w 515"/>
                <a:gd name="T13" fmla="*/ 0 h 514"/>
                <a:gd name="T14" fmla="*/ 514 w 515"/>
                <a:gd name="T15" fmla="*/ 257 h 514"/>
                <a:gd name="T16" fmla="*/ 257 w 515"/>
                <a:gd name="T17" fmla="*/ 513 h 514"/>
                <a:gd name="T18" fmla="*/ 0 w 515"/>
                <a:gd name="T19" fmla="*/ 25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5" h="514">
                  <a:moveTo>
                    <a:pt x="90" y="257"/>
                  </a:moveTo>
                  <a:cubicBezTo>
                    <a:pt x="90" y="350"/>
                    <a:pt x="164" y="423"/>
                    <a:pt x="257" y="423"/>
                  </a:cubicBezTo>
                  <a:cubicBezTo>
                    <a:pt x="350" y="423"/>
                    <a:pt x="423" y="350"/>
                    <a:pt x="423" y="257"/>
                  </a:cubicBezTo>
                  <a:cubicBezTo>
                    <a:pt x="423" y="164"/>
                    <a:pt x="347" y="90"/>
                    <a:pt x="257" y="90"/>
                  </a:cubicBezTo>
                  <a:cubicBezTo>
                    <a:pt x="164" y="90"/>
                    <a:pt x="90" y="164"/>
                    <a:pt x="90" y="257"/>
                  </a:cubicBezTo>
                  <a:close/>
                  <a:moveTo>
                    <a:pt x="0" y="257"/>
                  </a:moveTo>
                  <a:cubicBezTo>
                    <a:pt x="0" y="116"/>
                    <a:pt x="116" y="0"/>
                    <a:pt x="257" y="0"/>
                  </a:cubicBezTo>
                  <a:cubicBezTo>
                    <a:pt x="398" y="0"/>
                    <a:pt x="514" y="116"/>
                    <a:pt x="514" y="257"/>
                  </a:cubicBezTo>
                  <a:cubicBezTo>
                    <a:pt x="514" y="398"/>
                    <a:pt x="398" y="513"/>
                    <a:pt x="257" y="513"/>
                  </a:cubicBezTo>
                  <a:cubicBezTo>
                    <a:pt x="116" y="513"/>
                    <a:pt x="0" y="398"/>
                    <a:pt x="0" y="257"/>
                  </a:cubicBez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0" name="Freeform 163"/>
            <p:cNvSpPr>
              <a:spLocks noChangeArrowheads="1"/>
            </p:cNvSpPr>
            <p:nvPr/>
          </p:nvSpPr>
          <p:spPr bwMode="auto">
            <a:xfrm>
              <a:off x="3430" y="1978"/>
              <a:ext cx="292" cy="367"/>
            </a:xfrm>
            <a:custGeom>
              <a:avLst/>
              <a:gdLst>
                <a:gd name="T0" fmla="*/ 0 w 1294"/>
                <a:gd name="T1" fmla="*/ 1185 h 1623"/>
                <a:gd name="T2" fmla="*/ 0 w 1294"/>
                <a:gd name="T3" fmla="*/ 1013 h 1623"/>
                <a:gd name="T4" fmla="*/ 91 w 1294"/>
                <a:gd name="T5" fmla="*/ 1013 h 1623"/>
                <a:gd name="T6" fmla="*/ 91 w 1294"/>
                <a:gd name="T7" fmla="*/ 1185 h 1623"/>
                <a:gd name="T8" fmla="*/ 438 w 1294"/>
                <a:gd name="T9" fmla="*/ 1532 h 1623"/>
                <a:gd name="T10" fmla="*/ 785 w 1294"/>
                <a:gd name="T11" fmla="*/ 1185 h 1623"/>
                <a:gd name="T12" fmla="*/ 785 w 1294"/>
                <a:gd name="T13" fmla="*/ 254 h 1623"/>
                <a:gd name="T14" fmla="*/ 1039 w 1294"/>
                <a:gd name="T15" fmla="*/ 0 h 1623"/>
                <a:gd name="T16" fmla="*/ 1293 w 1294"/>
                <a:gd name="T17" fmla="*/ 254 h 1623"/>
                <a:gd name="T18" fmla="*/ 1293 w 1294"/>
                <a:gd name="T19" fmla="*/ 1154 h 1623"/>
                <a:gd name="T20" fmla="*/ 1203 w 1294"/>
                <a:gd name="T21" fmla="*/ 1154 h 1623"/>
                <a:gd name="T22" fmla="*/ 1203 w 1294"/>
                <a:gd name="T23" fmla="*/ 254 h 1623"/>
                <a:gd name="T24" fmla="*/ 1039 w 1294"/>
                <a:gd name="T25" fmla="*/ 90 h 1623"/>
                <a:gd name="T26" fmla="*/ 875 w 1294"/>
                <a:gd name="T27" fmla="*/ 254 h 1623"/>
                <a:gd name="T28" fmla="*/ 875 w 1294"/>
                <a:gd name="T29" fmla="*/ 1185 h 1623"/>
                <a:gd name="T30" fmla="*/ 438 w 1294"/>
                <a:gd name="T31" fmla="*/ 1622 h 1623"/>
                <a:gd name="T32" fmla="*/ 0 w 1294"/>
                <a:gd name="T33" fmla="*/ 1185 h 1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4" h="1623">
                  <a:moveTo>
                    <a:pt x="0" y="1185"/>
                  </a:moveTo>
                  <a:lnTo>
                    <a:pt x="0" y="1013"/>
                  </a:lnTo>
                  <a:lnTo>
                    <a:pt x="91" y="1013"/>
                  </a:lnTo>
                  <a:lnTo>
                    <a:pt x="91" y="1185"/>
                  </a:lnTo>
                  <a:cubicBezTo>
                    <a:pt x="91" y="1377"/>
                    <a:pt x="246" y="1532"/>
                    <a:pt x="438" y="1532"/>
                  </a:cubicBezTo>
                  <a:cubicBezTo>
                    <a:pt x="630" y="1532"/>
                    <a:pt x="785" y="1377"/>
                    <a:pt x="785" y="1185"/>
                  </a:cubicBezTo>
                  <a:lnTo>
                    <a:pt x="785" y="254"/>
                  </a:lnTo>
                  <a:cubicBezTo>
                    <a:pt x="785" y="113"/>
                    <a:pt x="898" y="0"/>
                    <a:pt x="1039" y="0"/>
                  </a:cubicBezTo>
                  <a:cubicBezTo>
                    <a:pt x="1180" y="0"/>
                    <a:pt x="1293" y="113"/>
                    <a:pt x="1293" y="254"/>
                  </a:cubicBezTo>
                  <a:lnTo>
                    <a:pt x="1293" y="1154"/>
                  </a:lnTo>
                  <a:lnTo>
                    <a:pt x="1203" y="1154"/>
                  </a:lnTo>
                  <a:lnTo>
                    <a:pt x="1203" y="254"/>
                  </a:lnTo>
                  <a:cubicBezTo>
                    <a:pt x="1203" y="163"/>
                    <a:pt x="1129" y="90"/>
                    <a:pt x="1039" y="90"/>
                  </a:cubicBezTo>
                  <a:cubicBezTo>
                    <a:pt x="949" y="90"/>
                    <a:pt x="875" y="163"/>
                    <a:pt x="875" y="254"/>
                  </a:cubicBezTo>
                  <a:lnTo>
                    <a:pt x="875" y="1185"/>
                  </a:lnTo>
                  <a:cubicBezTo>
                    <a:pt x="872" y="1425"/>
                    <a:pt x="678" y="1622"/>
                    <a:pt x="438" y="1622"/>
                  </a:cubicBezTo>
                  <a:cubicBezTo>
                    <a:pt x="198" y="1622"/>
                    <a:pt x="0" y="1428"/>
                    <a:pt x="0" y="1185"/>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1" name="Freeform 164"/>
            <p:cNvSpPr>
              <a:spLocks noChangeArrowheads="1"/>
            </p:cNvSpPr>
            <p:nvPr/>
          </p:nvSpPr>
          <p:spPr bwMode="auto">
            <a:xfrm>
              <a:off x="3301" y="2038"/>
              <a:ext cx="278" cy="139"/>
            </a:xfrm>
            <a:custGeom>
              <a:avLst/>
              <a:gdLst>
                <a:gd name="T0" fmla="*/ 0 w 1232"/>
                <a:gd name="T1" fmla="*/ 0 h 616"/>
                <a:gd name="T2" fmla="*/ 144 w 1232"/>
                <a:gd name="T3" fmla="*/ 0 h 616"/>
                <a:gd name="T4" fmla="*/ 615 w 1232"/>
                <a:gd name="T5" fmla="*/ 471 h 616"/>
                <a:gd name="T6" fmla="*/ 1087 w 1232"/>
                <a:gd name="T7" fmla="*/ 0 h 616"/>
                <a:gd name="T8" fmla="*/ 1231 w 1232"/>
                <a:gd name="T9" fmla="*/ 0 h 616"/>
                <a:gd name="T10" fmla="*/ 615 w 1232"/>
                <a:gd name="T11" fmla="*/ 615 h 616"/>
                <a:gd name="T12" fmla="*/ 0 w 1232"/>
                <a:gd name="T13" fmla="*/ 0 h 616"/>
              </a:gdLst>
              <a:ahLst/>
              <a:cxnLst>
                <a:cxn ang="0">
                  <a:pos x="T0" y="T1"/>
                </a:cxn>
                <a:cxn ang="0">
                  <a:pos x="T2" y="T3"/>
                </a:cxn>
                <a:cxn ang="0">
                  <a:pos x="T4" y="T5"/>
                </a:cxn>
                <a:cxn ang="0">
                  <a:pos x="T6" y="T7"/>
                </a:cxn>
                <a:cxn ang="0">
                  <a:pos x="T8" y="T9"/>
                </a:cxn>
                <a:cxn ang="0">
                  <a:pos x="T10" y="T11"/>
                </a:cxn>
                <a:cxn ang="0">
                  <a:pos x="T12" y="T13"/>
                </a:cxn>
              </a:cxnLst>
              <a:rect l="0" t="0" r="r" b="b"/>
              <a:pathLst>
                <a:path w="1232" h="616">
                  <a:moveTo>
                    <a:pt x="0" y="0"/>
                  </a:moveTo>
                  <a:lnTo>
                    <a:pt x="144" y="0"/>
                  </a:lnTo>
                  <a:cubicBezTo>
                    <a:pt x="144" y="260"/>
                    <a:pt x="356" y="471"/>
                    <a:pt x="615" y="471"/>
                  </a:cubicBezTo>
                  <a:cubicBezTo>
                    <a:pt x="875" y="471"/>
                    <a:pt x="1087" y="260"/>
                    <a:pt x="1087" y="0"/>
                  </a:cubicBezTo>
                  <a:lnTo>
                    <a:pt x="1231" y="0"/>
                  </a:lnTo>
                  <a:cubicBezTo>
                    <a:pt x="1231" y="339"/>
                    <a:pt x="954" y="615"/>
                    <a:pt x="615" y="615"/>
                  </a:cubicBezTo>
                  <a:cubicBezTo>
                    <a:pt x="277" y="615"/>
                    <a:pt x="0" y="339"/>
                    <a:pt x="0" y="0"/>
                  </a:cubicBez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2" name="Freeform 165"/>
            <p:cNvSpPr>
              <a:spLocks noChangeArrowheads="1"/>
            </p:cNvSpPr>
            <p:nvPr/>
          </p:nvSpPr>
          <p:spPr bwMode="auto">
            <a:xfrm>
              <a:off x="3424" y="2161"/>
              <a:ext cx="32" cy="47"/>
            </a:xfrm>
            <a:custGeom>
              <a:avLst/>
              <a:gdLst>
                <a:gd name="T0" fmla="*/ 72 w 145"/>
                <a:gd name="T1" fmla="*/ 209 h 210"/>
                <a:gd name="T2" fmla="*/ 0 w 145"/>
                <a:gd name="T3" fmla="*/ 209 h 210"/>
                <a:gd name="T4" fmla="*/ 0 w 145"/>
                <a:gd name="T5" fmla="*/ 0 h 210"/>
                <a:gd name="T6" fmla="*/ 144 w 145"/>
                <a:gd name="T7" fmla="*/ 0 h 210"/>
                <a:gd name="T8" fmla="*/ 144 w 145"/>
                <a:gd name="T9" fmla="*/ 209 h 210"/>
                <a:gd name="T10" fmla="*/ 72 w 145"/>
                <a:gd name="T11" fmla="*/ 209 h 210"/>
              </a:gdLst>
              <a:ahLst/>
              <a:cxnLst>
                <a:cxn ang="0">
                  <a:pos x="T0" y="T1"/>
                </a:cxn>
                <a:cxn ang="0">
                  <a:pos x="T2" y="T3"/>
                </a:cxn>
                <a:cxn ang="0">
                  <a:pos x="T4" y="T5"/>
                </a:cxn>
                <a:cxn ang="0">
                  <a:pos x="T6" y="T7"/>
                </a:cxn>
                <a:cxn ang="0">
                  <a:pos x="T8" y="T9"/>
                </a:cxn>
                <a:cxn ang="0">
                  <a:pos x="T10" y="T11"/>
                </a:cxn>
              </a:cxnLst>
              <a:rect l="0" t="0" r="r" b="b"/>
              <a:pathLst>
                <a:path w="145" h="210">
                  <a:moveTo>
                    <a:pt x="72" y="209"/>
                  </a:moveTo>
                  <a:lnTo>
                    <a:pt x="0" y="209"/>
                  </a:lnTo>
                  <a:lnTo>
                    <a:pt x="0" y="0"/>
                  </a:lnTo>
                  <a:lnTo>
                    <a:pt x="144" y="0"/>
                  </a:lnTo>
                  <a:lnTo>
                    <a:pt x="144" y="209"/>
                  </a:lnTo>
                  <a:lnTo>
                    <a:pt x="72" y="209"/>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3" name="Freeform 166"/>
            <p:cNvSpPr>
              <a:spLocks noChangeArrowheads="1"/>
            </p:cNvSpPr>
            <p:nvPr/>
          </p:nvSpPr>
          <p:spPr bwMode="auto">
            <a:xfrm>
              <a:off x="3691" y="2266"/>
              <a:ext cx="44" cy="44"/>
            </a:xfrm>
            <a:custGeom>
              <a:avLst/>
              <a:gdLst>
                <a:gd name="T0" fmla="*/ 0 w 198"/>
                <a:gd name="T1" fmla="*/ 99 h 198"/>
                <a:gd name="T2" fmla="*/ 99 w 198"/>
                <a:gd name="T3" fmla="*/ 0 h 198"/>
                <a:gd name="T4" fmla="*/ 197 w 198"/>
                <a:gd name="T5" fmla="*/ 99 h 198"/>
                <a:gd name="T6" fmla="*/ 99 w 198"/>
                <a:gd name="T7" fmla="*/ 197 h 198"/>
                <a:gd name="T8" fmla="*/ 0 w 198"/>
                <a:gd name="T9" fmla="*/ 99 h 198"/>
              </a:gdLst>
              <a:ahLst/>
              <a:cxnLst>
                <a:cxn ang="0">
                  <a:pos x="T0" y="T1"/>
                </a:cxn>
                <a:cxn ang="0">
                  <a:pos x="T2" y="T3"/>
                </a:cxn>
                <a:cxn ang="0">
                  <a:pos x="T4" y="T5"/>
                </a:cxn>
                <a:cxn ang="0">
                  <a:pos x="T6" y="T7"/>
                </a:cxn>
                <a:cxn ang="0">
                  <a:pos x="T8" y="T9"/>
                </a:cxn>
              </a:cxnLst>
              <a:rect l="0" t="0" r="r" b="b"/>
              <a:pathLst>
                <a:path w="198" h="198">
                  <a:moveTo>
                    <a:pt x="0" y="99"/>
                  </a:moveTo>
                  <a:cubicBezTo>
                    <a:pt x="0" y="45"/>
                    <a:pt x="46" y="0"/>
                    <a:pt x="99" y="0"/>
                  </a:cubicBezTo>
                  <a:cubicBezTo>
                    <a:pt x="153" y="0"/>
                    <a:pt x="197" y="45"/>
                    <a:pt x="197" y="99"/>
                  </a:cubicBezTo>
                  <a:cubicBezTo>
                    <a:pt x="197" y="152"/>
                    <a:pt x="152" y="197"/>
                    <a:pt x="99" y="197"/>
                  </a:cubicBezTo>
                  <a:cubicBezTo>
                    <a:pt x="45" y="197"/>
                    <a:pt x="0" y="152"/>
                    <a:pt x="0" y="99"/>
                  </a:cubicBez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114" name="Group 167"/>
          <p:cNvGrpSpPr>
            <a:grpSpLocks/>
          </p:cNvGrpSpPr>
          <p:nvPr/>
        </p:nvGrpSpPr>
        <p:grpSpPr bwMode="auto">
          <a:xfrm>
            <a:off x="2706014" y="2209993"/>
            <a:ext cx="1708980" cy="1041149"/>
            <a:chOff x="4357" y="1843"/>
            <a:chExt cx="824" cy="502"/>
          </a:xfrm>
        </p:grpSpPr>
        <p:sp>
          <p:nvSpPr>
            <p:cNvPr id="115" name="Freeform 168"/>
            <p:cNvSpPr>
              <a:spLocks noChangeArrowheads="1"/>
            </p:cNvSpPr>
            <p:nvPr/>
          </p:nvSpPr>
          <p:spPr bwMode="auto">
            <a:xfrm>
              <a:off x="4855" y="1928"/>
              <a:ext cx="258" cy="178"/>
            </a:xfrm>
            <a:custGeom>
              <a:avLst/>
              <a:gdLst>
                <a:gd name="T0" fmla="*/ 1061 w 1141"/>
                <a:gd name="T1" fmla="*/ 544 h 791"/>
                <a:gd name="T2" fmla="*/ 1061 w 1141"/>
                <a:gd name="T3" fmla="*/ 541 h 791"/>
                <a:gd name="T4" fmla="*/ 1070 w 1141"/>
                <a:gd name="T5" fmla="*/ 491 h 791"/>
                <a:gd name="T6" fmla="*/ 1078 w 1141"/>
                <a:gd name="T7" fmla="*/ 381 h 791"/>
                <a:gd name="T8" fmla="*/ 1050 w 1141"/>
                <a:gd name="T9" fmla="*/ 149 h 791"/>
                <a:gd name="T10" fmla="*/ 1047 w 1141"/>
                <a:gd name="T11" fmla="*/ 144 h 791"/>
                <a:gd name="T12" fmla="*/ 963 w 1141"/>
                <a:gd name="T13" fmla="*/ 0 h 791"/>
                <a:gd name="T14" fmla="*/ 172 w 1141"/>
                <a:gd name="T15" fmla="*/ 5 h 791"/>
                <a:gd name="T16" fmla="*/ 158 w 1141"/>
                <a:gd name="T17" fmla="*/ 19 h 791"/>
                <a:gd name="T18" fmla="*/ 62 w 1141"/>
                <a:gd name="T19" fmla="*/ 381 h 791"/>
                <a:gd name="T20" fmla="*/ 62 w 1141"/>
                <a:gd name="T21" fmla="*/ 383 h 791"/>
                <a:gd name="T22" fmla="*/ 71 w 1141"/>
                <a:gd name="T23" fmla="*/ 420 h 791"/>
                <a:gd name="T24" fmla="*/ 82 w 1141"/>
                <a:gd name="T25" fmla="*/ 533 h 791"/>
                <a:gd name="T26" fmla="*/ 82 w 1141"/>
                <a:gd name="T27" fmla="*/ 550 h 791"/>
                <a:gd name="T28" fmla="*/ 14 w 1141"/>
                <a:gd name="T29" fmla="*/ 685 h 791"/>
                <a:gd name="T30" fmla="*/ 9 w 1141"/>
                <a:gd name="T31" fmla="*/ 728 h 791"/>
                <a:gd name="T32" fmla="*/ 124 w 1141"/>
                <a:gd name="T33" fmla="*/ 787 h 791"/>
                <a:gd name="T34" fmla="*/ 229 w 1141"/>
                <a:gd name="T35" fmla="*/ 756 h 791"/>
                <a:gd name="T36" fmla="*/ 240 w 1141"/>
                <a:gd name="T37" fmla="*/ 711 h 791"/>
                <a:gd name="T38" fmla="*/ 195 w 1141"/>
                <a:gd name="T39" fmla="*/ 700 h 791"/>
                <a:gd name="T40" fmla="*/ 85 w 1141"/>
                <a:gd name="T41" fmla="*/ 711 h 791"/>
                <a:gd name="T42" fmla="*/ 150 w 1141"/>
                <a:gd name="T43" fmla="*/ 553 h 791"/>
                <a:gd name="T44" fmla="*/ 150 w 1141"/>
                <a:gd name="T45" fmla="*/ 536 h 791"/>
                <a:gd name="T46" fmla="*/ 136 w 1141"/>
                <a:gd name="T47" fmla="*/ 406 h 791"/>
                <a:gd name="T48" fmla="*/ 127 w 1141"/>
                <a:gd name="T49" fmla="*/ 372 h 791"/>
                <a:gd name="T50" fmla="*/ 192 w 1141"/>
                <a:gd name="T51" fmla="*/ 81 h 791"/>
                <a:gd name="T52" fmla="*/ 731 w 1141"/>
                <a:gd name="T53" fmla="*/ 152 h 791"/>
                <a:gd name="T54" fmla="*/ 243 w 1141"/>
                <a:gd name="T55" fmla="*/ 310 h 791"/>
                <a:gd name="T56" fmla="*/ 240 w 1141"/>
                <a:gd name="T57" fmla="*/ 310 h 791"/>
                <a:gd name="T58" fmla="*/ 206 w 1141"/>
                <a:gd name="T59" fmla="*/ 341 h 791"/>
                <a:gd name="T60" fmla="*/ 237 w 1141"/>
                <a:gd name="T61" fmla="*/ 375 h 791"/>
                <a:gd name="T62" fmla="*/ 243 w 1141"/>
                <a:gd name="T63" fmla="*/ 375 h 791"/>
                <a:gd name="T64" fmla="*/ 717 w 1141"/>
                <a:gd name="T65" fmla="*/ 254 h 791"/>
                <a:gd name="T66" fmla="*/ 909 w 1141"/>
                <a:gd name="T67" fmla="*/ 383 h 791"/>
                <a:gd name="T68" fmla="*/ 917 w 1141"/>
                <a:gd name="T69" fmla="*/ 383 h 791"/>
                <a:gd name="T70" fmla="*/ 949 w 1141"/>
                <a:gd name="T71" fmla="*/ 358 h 791"/>
                <a:gd name="T72" fmla="*/ 926 w 1141"/>
                <a:gd name="T73" fmla="*/ 319 h 791"/>
                <a:gd name="T74" fmla="*/ 768 w 1141"/>
                <a:gd name="T75" fmla="*/ 208 h 791"/>
                <a:gd name="T76" fmla="*/ 799 w 1141"/>
                <a:gd name="T77" fmla="*/ 169 h 791"/>
                <a:gd name="T78" fmla="*/ 946 w 1141"/>
                <a:gd name="T79" fmla="*/ 76 h 791"/>
                <a:gd name="T80" fmla="*/ 1002 w 1141"/>
                <a:gd name="T81" fmla="*/ 214 h 791"/>
                <a:gd name="T82" fmla="*/ 1002 w 1141"/>
                <a:gd name="T83" fmla="*/ 217 h 791"/>
                <a:gd name="T84" fmla="*/ 1016 w 1141"/>
                <a:gd name="T85" fmla="*/ 381 h 791"/>
                <a:gd name="T86" fmla="*/ 1008 w 1141"/>
                <a:gd name="T87" fmla="*/ 474 h 791"/>
                <a:gd name="T88" fmla="*/ 999 w 1141"/>
                <a:gd name="T89" fmla="*/ 533 h 791"/>
                <a:gd name="T90" fmla="*/ 999 w 1141"/>
                <a:gd name="T91" fmla="*/ 536 h 791"/>
                <a:gd name="T92" fmla="*/ 1061 w 1141"/>
                <a:gd name="T93" fmla="*/ 714 h 791"/>
                <a:gd name="T94" fmla="*/ 951 w 1141"/>
                <a:gd name="T95" fmla="*/ 702 h 791"/>
                <a:gd name="T96" fmla="*/ 906 w 1141"/>
                <a:gd name="T97" fmla="*/ 714 h 791"/>
                <a:gd name="T98" fmla="*/ 917 w 1141"/>
                <a:gd name="T99" fmla="*/ 759 h 791"/>
                <a:gd name="T100" fmla="*/ 1022 w 1141"/>
                <a:gd name="T101" fmla="*/ 790 h 791"/>
                <a:gd name="T102" fmla="*/ 1138 w 1141"/>
                <a:gd name="T103" fmla="*/ 731 h 791"/>
                <a:gd name="T104" fmla="*/ 1126 w 1141"/>
                <a:gd name="T105" fmla="*/ 691 h 791"/>
                <a:gd name="T106" fmla="*/ 1061 w 1141"/>
                <a:gd name="T107" fmla="*/ 544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1" h="791">
                  <a:moveTo>
                    <a:pt x="1061" y="544"/>
                  </a:moveTo>
                  <a:lnTo>
                    <a:pt x="1061" y="541"/>
                  </a:lnTo>
                  <a:cubicBezTo>
                    <a:pt x="1064" y="522"/>
                    <a:pt x="1067" y="508"/>
                    <a:pt x="1070" y="491"/>
                  </a:cubicBezTo>
                  <a:cubicBezTo>
                    <a:pt x="1075" y="460"/>
                    <a:pt x="1081" y="429"/>
                    <a:pt x="1078" y="381"/>
                  </a:cubicBezTo>
                  <a:cubicBezTo>
                    <a:pt x="1075" y="276"/>
                    <a:pt x="1067" y="206"/>
                    <a:pt x="1050" y="149"/>
                  </a:cubicBezTo>
                  <a:cubicBezTo>
                    <a:pt x="1050" y="146"/>
                    <a:pt x="1050" y="146"/>
                    <a:pt x="1047" y="144"/>
                  </a:cubicBezTo>
                  <a:cubicBezTo>
                    <a:pt x="1028" y="84"/>
                    <a:pt x="999" y="36"/>
                    <a:pt x="963" y="0"/>
                  </a:cubicBezTo>
                  <a:lnTo>
                    <a:pt x="172" y="5"/>
                  </a:lnTo>
                  <a:lnTo>
                    <a:pt x="158" y="19"/>
                  </a:lnTo>
                  <a:cubicBezTo>
                    <a:pt x="76" y="110"/>
                    <a:pt x="45" y="231"/>
                    <a:pt x="62" y="381"/>
                  </a:cubicBezTo>
                  <a:lnTo>
                    <a:pt x="62" y="383"/>
                  </a:lnTo>
                  <a:cubicBezTo>
                    <a:pt x="65" y="398"/>
                    <a:pt x="68" y="409"/>
                    <a:pt x="71" y="420"/>
                  </a:cubicBezTo>
                  <a:cubicBezTo>
                    <a:pt x="82" y="474"/>
                    <a:pt x="85" y="488"/>
                    <a:pt x="82" y="533"/>
                  </a:cubicBezTo>
                  <a:lnTo>
                    <a:pt x="82" y="550"/>
                  </a:lnTo>
                  <a:cubicBezTo>
                    <a:pt x="82" y="595"/>
                    <a:pt x="79" y="629"/>
                    <a:pt x="14" y="685"/>
                  </a:cubicBezTo>
                  <a:cubicBezTo>
                    <a:pt x="3" y="697"/>
                    <a:pt x="0" y="714"/>
                    <a:pt x="9" y="728"/>
                  </a:cubicBezTo>
                  <a:cubicBezTo>
                    <a:pt x="26" y="753"/>
                    <a:pt x="65" y="787"/>
                    <a:pt x="124" y="787"/>
                  </a:cubicBezTo>
                  <a:cubicBezTo>
                    <a:pt x="155" y="787"/>
                    <a:pt x="189" y="779"/>
                    <a:pt x="229" y="756"/>
                  </a:cubicBezTo>
                  <a:cubicBezTo>
                    <a:pt x="246" y="747"/>
                    <a:pt x="251" y="728"/>
                    <a:pt x="240" y="711"/>
                  </a:cubicBezTo>
                  <a:cubicBezTo>
                    <a:pt x="229" y="694"/>
                    <a:pt x="212" y="688"/>
                    <a:pt x="195" y="700"/>
                  </a:cubicBezTo>
                  <a:cubicBezTo>
                    <a:pt x="139" y="731"/>
                    <a:pt x="105" y="722"/>
                    <a:pt x="85" y="711"/>
                  </a:cubicBezTo>
                  <a:cubicBezTo>
                    <a:pt x="147" y="649"/>
                    <a:pt x="147" y="598"/>
                    <a:pt x="150" y="553"/>
                  </a:cubicBezTo>
                  <a:lnTo>
                    <a:pt x="150" y="536"/>
                  </a:lnTo>
                  <a:cubicBezTo>
                    <a:pt x="153" y="482"/>
                    <a:pt x="147" y="462"/>
                    <a:pt x="136" y="406"/>
                  </a:cubicBezTo>
                  <a:lnTo>
                    <a:pt x="127" y="372"/>
                  </a:lnTo>
                  <a:cubicBezTo>
                    <a:pt x="113" y="254"/>
                    <a:pt x="136" y="155"/>
                    <a:pt x="192" y="81"/>
                  </a:cubicBezTo>
                  <a:cubicBezTo>
                    <a:pt x="192" y="81"/>
                    <a:pt x="508" y="98"/>
                    <a:pt x="731" y="152"/>
                  </a:cubicBezTo>
                  <a:cubicBezTo>
                    <a:pt x="615" y="307"/>
                    <a:pt x="271" y="310"/>
                    <a:pt x="243" y="310"/>
                  </a:cubicBezTo>
                  <a:lnTo>
                    <a:pt x="240" y="310"/>
                  </a:lnTo>
                  <a:cubicBezTo>
                    <a:pt x="223" y="310"/>
                    <a:pt x="206" y="324"/>
                    <a:pt x="206" y="341"/>
                  </a:cubicBezTo>
                  <a:cubicBezTo>
                    <a:pt x="206" y="358"/>
                    <a:pt x="220" y="375"/>
                    <a:pt x="237" y="375"/>
                  </a:cubicBezTo>
                  <a:lnTo>
                    <a:pt x="243" y="375"/>
                  </a:lnTo>
                  <a:cubicBezTo>
                    <a:pt x="285" y="375"/>
                    <a:pt x="556" y="369"/>
                    <a:pt x="717" y="254"/>
                  </a:cubicBezTo>
                  <a:cubicBezTo>
                    <a:pt x="742" y="290"/>
                    <a:pt x="802" y="355"/>
                    <a:pt x="909" y="383"/>
                  </a:cubicBezTo>
                  <a:lnTo>
                    <a:pt x="917" y="383"/>
                  </a:lnTo>
                  <a:cubicBezTo>
                    <a:pt x="932" y="383"/>
                    <a:pt x="946" y="375"/>
                    <a:pt x="949" y="358"/>
                  </a:cubicBezTo>
                  <a:cubicBezTo>
                    <a:pt x="954" y="341"/>
                    <a:pt x="943" y="321"/>
                    <a:pt x="926" y="319"/>
                  </a:cubicBezTo>
                  <a:cubicBezTo>
                    <a:pt x="833" y="293"/>
                    <a:pt x="785" y="234"/>
                    <a:pt x="768" y="208"/>
                  </a:cubicBezTo>
                  <a:cubicBezTo>
                    <a:pt x="779" y="197"/>
                    <a:pt x="788" y="183"/>
                    <a:pt x="799" y="169"/>
                  </a:cubicBezTo>
                  <a:cubicBezTo>
                    <a:pt x="827" y="177"/>
                    <a:pt x="946" y="76"/>
                    <a:pt x="946" y="76"/>
                  </a:cubicBezTo>
                  <a:cubicBezTo>
                    <a:pt x="971" y="113"/>
                    <a:pt x="991" y="158"/>
                    <a:pt x="1002" y="214"/>
                  </a:cubicBezTo>
                  <a:lnTo>
                    <a:pt x="1002" y="217"/>
                  </a:lnTo>
                  <a:cubicBezTo>
                    <a:pt x="1011" y="259"/>
                    <a:pt x="1013" y="310"/>
                    <a:pt x="1016" y="381"/>
                  </a:cubicBezTo>
                  <a:cubicBezTo>
                    <a:pt x="1019" y="420"/>
                    <a:pt x="1013" y="446"/>
                    <a:pt x="1008" y="474"/>
                  </a:cubicBezTo>
                  <a:cubicBezTo>
                    <a:pt x="1005" y="491"/>
                    <a:pt x="999" y="510"/>
                    <a:pt x="999" y="533"/>
                  </a:cubicBezTo>
                  <a:lnTo>
                    <a:pt x="999" y="536"/>
                  </a:lnTo>
                  <a:cubicBezTo>
                    <a:pt x="996" y="587"/>
                    <a:pt x="991" y="640"/>
                    <a:pt x="1061" y="714"/>
                  </a:cubicBezTo>
                  <a:cubicBezTo>
                    <a:pt x="1042" y="725"/>
                    <a:pt x="1005" y="733"/>
                    <a:pt x="951" y="702"/>
                  </a:cubicBezTo>
                  <a:cubicBezTo>
                    <a:pt x="934" y="694"/>
                    <a:pt x="915" y="700"/>
                    <a:pt x="906" y="714"/>
                  </a:cubicBezTo>
                  <a:cubicBezTo>
                    <a:pt x="898" y="731"/>
                    <a:pt x="903" y="750"/>
                    <a:pt x="917" y="759"/>
                  </a:cubicBezTo>
                  <a:cubicBezTo>
                    <a:pt x="957" y="781"/>
                    <a:pt x="991" y="790"/>
                    <a:pt x="1022" y="790"/>
                  </a:cubicBezTo>
                  <a:cubicBezTo>
                    <a:pt x="1081" y="790"/>
                    <a:pt x="1121" y="756"/>
                    <a:pt x="1138" y="731"/>
                  </a:cubicBezTo>
                  <a:cubicBezTo>
                    <a:pt x="1140" y="719"/>
                    <a:pt x="1138" y="702"/>
                    <a:pt x="1126" y="691"/>
                  </a:cubicBezTo>
                  <a:cubicBezTo>
                    <a:pt x="1056" y="629"/>
                    <a:pt x="1059" y="598"/>
                    <a:pt x="1061" y="544"/>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6" name="Freeform 169"/>
            <p:cNvSpPr>
              <a:spLocks noChangeArrowheads="1"/>
            </p:cNvSpPr>
            <p:nvPr/>
          </p:nvSpPr>
          <p:spPr bwMode="auto">
            <a:xfrm>
              <a:off x="5062" y="2199"/>
              <a:ext cx="16" cy="22"/>
            </a:xfrm>
            <a:custGeom>
              <a:avLst/>
              <a:gdLst>
                <a:gd name="T0" fmla="*/ 38 w 77"/>
                <a:gd name="T1" fmla="*/ 101 h 102"/>
                <a:gd name="T2" fmla="*/ 0 w 77"/>
                <a:gd name="T3" fmla="*/ 101 h 102"/>
                <a:gd name="T4" fmla="*/ 0 w 77"/>
                <a:gd name="T5" fmla="*/ 0 h 102"/>
                <a:gd name="T6" fmla="*/ 76 w 77"/>
                <a:gd name="T7" fmla="*/ 0 h 102"/>
                <a:gd name="T8" fmla="*/ 76 w 77"/>
                <a:gd name="T9" fmla="*/ 101 h 102"/>
                <a:gd name="T10" fmla="*/ 38 w 77"/>
                <a:gd name="T11" fmla="*/ 101 h 102"/>
              </a:gdLst>
              <a:ahLst/>
              <a:cxnLst>
                <a:cxn ang="0">
                  <a:pos x="T0" y="T1"/>
                </a:cxn>
                <a:cxn ang="0">
                  <a:pos x="T2" y="T3"/>
                </a:cxn>
                <a:cxn ang="0">
                  <a:pos x="T4" y="T5"/>
                </a:cxn>
                <a:cxn ang="0">
                  <a:pos x="T6" y="T7"/>
                </a:cxn>
                <a:cxn ang="0">
                  <a:pos x="T8" y="T9"/>
                </a:cxn>
                <a:cxn ang="0">
                  <a:pos x="T10" y="T11"/>
                </a:cxn>
              </a:cxnLst>
              <a:rect l="0" t="0" r="r" b="b"/>
              <a:pathLst>
                <a:path w="77" h="102">
                  <a:moveTo>
                    <a:pt x="38" y="101"/>
                  </a:moveTo>
                  <a:lnTo>
                    <a:pt x="0" y="101"/>
                  </a:lnTo>
                  <a:lnTo>
                    <a:pt x="0" y="0"/>
                  </a:lnTo>
                  <a:lnTo>
                    <a:pt x="76" y="0"/>
                  </a:lnTo>
                  <a:lnTo>
                    <a:pt x="76" y="101"/>
                  </a:lnTo>
                  <a:lnTo>
                    <a:pt x="38" y="101"/>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7" name="Freeform 170"/>
            <p:cNvSpPr>
              <a:spLocks noChangeArrowheads="1"/>
            </p:cNvSpPr>
            <p:nvPr/>
          </p:nvSpPr>
          <p:spPr bwMode="auto">
            <a:xfrm>
              <a:off x="5035" y="2221"/>
              <a:ext cx="73" cy="48"/>
            </a:xfrm>
            <a:custGeom>
              <a:avLst/>
              <a:gdLst>
                <a:gd name="T0" fmla="*/ 163 w 326"/>
                <a:gd name="T1" fmla="*/ 217 h 218"/>
                <a:gd name="T2" fmla="*/ 0 w 326"/>
                <a:gd name="T3" fmla="*/ 217 h 218"/>
                <a:gd name="T4" fmla="*/ 0 w 326"/>
                <a:gd name="T5" fmla="*/ 0 h 218"/>
                <a:gd name="T6" fmla="*/ 325 w 326"/>
                <a:gd name="T7" fmla="*/ 0 h 218"/>
                <a:gd name="T8" fmla="*/ 325 w 326"/>
                <a:gd name="T9" fmla="*/ 217 h 218"/>
                <a:gd name="T10" fmla="*/ 163 w 326"/>
                <a:gd name="T11" fmla="*/ 217 h 218"/>
              </a:gdLst>
              <a:ahLst/>
              <a:cxnLst>
                <a:cxn ang="0">
                  <a:pos x="T0" y="T1"/>
                </a:cxn>
                <a:cxn ang="0">
                  <a:pos x="T2" y="T3"/>
                </a:cxn>
                <a:cxn ang="0">
                  <a:pos x="T4" y="T5"/>
                </a:cxn>
                <a:cxn ang="0">
                  <a:pos x="T6" y="T7"/>
                </a:cxn>
                <a:cxn ang="0">
                  <a:pos x="T8" y="T9"/>
                </a:cxn>
                <a:cxn ang="0">
                  <a:pos x="T10" y="T11"/>
                </a:cxn>
              </a:cxnLst>
              <a:rect l="0" t="0" r="r" b="b"/>
              <a:pathLst>
                <a:path w="326" h="218">
                  <a:moveTo>
                    <a:pt x="163" y="217"/>
                  </a:moveTo>
                  <a:lnTo>
                    <a:pt x="0" y="217"/>
                  </a:lnTo>
                  <a:lnTo>
                    <a:pt x="0" y="0"/>
                  </a:lnTo>
                  <a:lnTo>
                    <a:pt x="325" y="0"/>
                  </a:lnTo>
                  <a:lnTo>
                    <a:pt x="325" y="217"/>
                  </a:lnTo>
                  <a:lnTo>
                    <a:pt x="163" y="217"/>
                  </a:lnTo>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8" name="Freeform 171"/>
            <p:cNvSpPr>
              <a:spLocks noChangeArrowheads="1"/>
            </p:cNvSpPr>
            <p:nvPr/>
          </p:nvSpPr>
          <p:spPr bwMode="auto">
            <a:xfrm>
              <a:off x="4398" y="2286"/>
              <a:ext cx="307" cy="59"/>
            </a:xfrm>
            <a:custGeom>
              <a:avLst/>
              <a:gdLst>
                <a:gd name="T0" fmla="*/ 0 w 1356"/>
                <a:gd name="T1" fmla="*/ 65 h 266"/>
                <a:gd name="T2" fmla="*/ 43 w 1356"/>
                <a:gd name="T3" fmla="*/ 0 h 266"/>
                <a:gd name="T4" fmla="*/ 678 w 1356"/>
                <a:gd name="T5" fmla="*/ 189 h 266"/>
                <a:gd name="T6" fmla="*/ 1313 w 1356"/>
                <a:gd name="T7" fmla="*/ 0 h 266"/>
                <a:gd name="T8" fmla="*/ 1355 w 1356"/>
                <a:gd name="T9" fmla="*/ 65 h 266"/>
                <a:gd name="T10" fmla="*/ 678 w 1356"/>
                <a:gd name="T11" fmla="*/ 265 h 266"/>
                <a:gd name="T12" fmla="*/ 0 w 1356"/>
                <a:gd name="T13" fmla="*/ 65 h 266"/>
              </a:gdLst>
              <a:ahLst/>
              <a:cxnLst>
                <a:cxn ang="0">
                  <a:pos x="T0" y="T1"/>
                </a:cxn>
                <a:cxn ang="0">
                  <a:pos x="T2" y="T3"/>
                </a:cxn>
                <a:cxn ang="0">
                  <a:pos x="T4" y="T5"/>
                </a:cxn>
                <a:cxn ang="0">
                  <a:pos x="T6" y="T7"/>
                </a:cxn>
                <a:cxn ang="0">
                  <a:pos x="T8" y="T9"/>
                </a:cxn>
                <a:cxn ang="0">
                  <a:pos x="T10" y="T11"/>
                </a:cxn>
                <a:cxn ang="0">
                  <a:pos x="T12" y="T13"/>
                </a:cxn>
              </a:cxnLst>
              <a:rect l="0" t="0" r="r" b="b"/>
              <a:pathLst>
                <a:path w="1356" h="266">
                  <a:moveTo>
                    <a:pt x="0" y="65"/>
                  </a:moveTo>
                  <a:lnTo>
                    <a:pt x="43" y="0"/>
                  </a:lnTo>
                  <a:cubicBezTo>
                    <a:pt x="232" y="124"/>
                    <a:pt x="452" y="189"/>
                    <a:pt x="678" y="189"/>
                  </a:cubicBezTo>
                  <a:cubicBezTo>
                    <a:pt x="904" y="189"/>
                    <a:pt x="1124" y="124"/>
                    <a:pt x="1313" y="0"/>
                  </a:cubicBezTo>
                  <a:lnTo>
                    <a:pt x="1355" y="65"/>
                  </a:lnTo>
                  <a:cubicBezTo>
                    <a:pt x="1155" y="195"/>
                    <a:pt x="921" y="265"/>
                    <a:pt x="678" y="265"/>
                  </a:cubicBezTo>
                  <a:cubicBezTo>
                    <a:pt x="436" y="265"/>
                    <a:pt x="201" y="195"/>
                    <a:pt x="0" y="65"/>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19" name="Freeform 172"/>
            <p:cNvSpPr>
              <a:spLocks noChangeArrowheads="1"/>
            </p:cNvSpPr>
            <p:nvPr/>
          </p:nvSpPr>
          <p:spPr bwMode="auto">
            <a:xfrm>
              <a:off x="4357" y="2119"/>
              <a:ext cx="390" cy="146"/>
            </a:xfrm>
            <a:custGeom>
              <a:avLst/>
              <a:gdLst>
                <a:gd name="T0" fmla="*/ 0 w 1722"/>
                <a:gd name="T1" fmla="*/ 632 h 650"/>
                <a:gd name="T2" fmla="*/ 511 w 1722"/>
                <a:gd name="T3" fmla="*/ 11 h 650"/>
                <a:gd name="T4" fmla="*/ 536 w 1722"/>
                <a:gd name="T5" fmla="*/ 0 h 650"/>
                <a:gd name="T6" fmla="*/ 861 w 1722"/>
                <a:gd name="T7" fmla="*/ 324 h 650"/>
                <a:gd name="T8" fmla="*/ 1185 w 1722"/>
                <a:gd name="T9" fmla="*/ 0 h 650"/>
                <a:gd name="T10" fmla="*/ 1210 w 1722"/>
                <a:gd name="T11" fmla="*/ 11 h 650"/>
                <a:gd name="T12" fmla="*/ 1721 w 1722"/>
                <a:gd name="T13" fmla="*/ 632 h 650"/>
                <a:gd name="T14" fmla="*/ 1645 w 1722"/>
                <a:gd name="T15" fmla="*/ 649 h 650"/>
                <a:gd name="T16" fmla="*/ 1202 w 1722"/>
                <a:gd name="T17" fmla="*/ 93 h 650"/>
                <a:gd name="T18" fmla="*/ 861 w 1722"/>
                <a:gd name="T19" fmla="*/ 434 h 650"/>
                <a:gd name="T20" fmla="*/ 519 w 1722"/>
                <a:gd name="T21" fmla="*/ 93 h 650"/>
                <a:gd name="T22" fmla="*/ 76 w 1722"/>
                <a:gd name="T23" fmla="*/ 649 h 650"/>
                <a:gd name="T24" fmla="*/ 0 w 1722"/>
                <a:gd name="T25" fmla="*/ 632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2" h="650">
                  <a:moveTo>
                    <a:pt x="0" y="632"/>
                  </a:moveTo>
                  <a:cubicBezTo>
                    <a:pt x="59" y="355"/>
                    <a:pt x="251" y="124"/>
                    <a:pt x="511" y="11"/>
                  </a:cubicBezTo>
                  <a:lnTo>
                    <a:pt x="536" y="0"/>
                  </a:lnTo>
                  <a:lnTo>
                    <a:pt x="861" y="324"/>
                  </a:lnTo>
                  <a:lnTo>
                    <a:pt x="1185" y="0"/>
                  </a:lnTo>
                  <a:lnTo>
                    <a:pt x="1210" y="11"/>
                  </a:lnTo>
                  <a:cubicBezTo>
                    <a:pt x="1470" y="124"/>
                    <a:pt x="1662" y="355"/>
                    <a:pt x="1721" y="632"/>
                  </a:cubicBezTo>
                  <a:lnTo>
                    <a:pt x="1645" y="649"/>
                  </a:lnTo>
                  <a:cubicBezTo>
                    <a:pt x="1591" y="406"/>
                    <a:pt x="1428" y="200"/>
                    <a:pt x="1202" y="93"/>
                  </a:cubicBezTo>
                  <a:lnTo>
                    <a:pt x="861" y="434"/>
                  </a:lnTo>
                  <a:lnTo>
                    <a:pt x="519" y="93"/>
                  </a:lnTo>
                  <a:cubicBezTo>
                    <a:pt x="293" y="200"/>
                    <a:pt x="127" y="406"/>
                    <a:pt x="76" y="649"/>
                  </a:cubicBezTo>
                  <a:lnTo>
                    <a:pt x="0" y="632"/>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0" name="Freeform 173"/>
            <p:cNvSpPr>
              <a:spLocks noChangeArrowheads="1"/>
            </p:cNvSpPr>
            <p:nvPr/>
          </p:nvSpPr>
          <p:spPr bwMode="auto">
            <a:xfrm>
              <a:off x="4543" y="2205"/>
              <a:ext cx="16" cy="22"/>
            </a:xfrm>
            <a:custGeom>
              <a:avLst/>
              <a:gdLst>
                <a:gd name="T0" fmla="*/ 38 w 77"/>
                <a:gd name="T1" fmla="*/ 101 h 102"/>
                <a:gd name="T2" fmla="*/ 0 w 77"/>
                <a:gd name="T3" fmla="*/ 101 h 102"/>
                <a:gd name="T4" fmla="*/ 0 w 77"/>
                <a:gd name="T5" fmla="*/ 0 h 102"/>
                <a:gd name="T6" fmla="*/ 76 w 77"/>
                <a:gd name="T7" fmla="*/ 0 h 102"/>
                <a:gd name="T8" fmla="*/ 76 w 77"/>
                <a:gd name="T9" fmla="*/ 101 h 102"/>
                <a:gd name="T10" fmla="*/ 38 w 77"/>
                <a:gd name="T11" fmla="*/ 101 h 102"/>
              </a:gdLst>
              <a:ahLst/>
              <a:cxnLst>
                <a:cxn ang="0">
                  <a:pos x="T0" y="T1"/>
                </a:cxn>
                <a:cxn ang="0">
                  <a:pos x="T2" y="T3"/>
                </a:cxn>
                <a:cxn ang="0">
                  <a:pos x="T4" y="T5"/>
                </a:cxn>
                <a:cxn ang="0">
                  <a:pos x="T6" y="T7"/>
                </a:cxn>
                <a:cxn ang="0">
                  <a:pos x="T8" y="T9"/>
                </a:cxn>
                <a:cxn ang="0">
                  <a:pos x="T10" y="T11"/>
                </a:cxn>
              </a:cxnLst>
              <a:rect l="0" t="0" r="r" b="b"/>
              <a:pathLst>
                <a:path w="77" h="102">
                  <a:moveTo>
                    <a:pt x="38" y="101"/>
                  </a:moveTo>
                  <a:lnTo>
                    <a:pt x="0" y="101"/>
                  </a:lnTo>
                  <a:lnTo>
                    <a:pt x="0" y="0"/>
                  </a:lnTo>
                  <a:lnTo>
                    <a:pt x="76" y="0"/>
                  </a:lnTo>
                  <a:lnTo>
                    <a:pt x="76" y="101"/>
                  </a:lnTo>
                  <a:lnTo>
                    <a:pt x="38" y="101"/>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1" name="Freeform 174"/>
            <p:cNvSpPr>
              <a:spLocks noChangeArrowheads="1"/>
            </p:cNvSpPr>
            <p:nvPr/>
          </p:nvSpPr>
          <p:spPr bwMode="auto">
            <a:xfrm>
              <a:off x="4543" y="2255"/>
              <a:ext cx="16" cy="82"/>
            </a:xfrm>
            <a:custGeom>
              <a:avLst/>
              <a:gdLst>
                <a:gd name="T0" fmla="*/ 38 w 77"/>
                <a:gd name="T1" fmla="*/ 364 h 365"/>
                <a:gd name="T2" fmla="*/ 0 w 77"/>
                <a:gd name="T3" fmla="*/ 364 h 365"/>
                <a:gd name="T4" fmla="*/ 0 w 77"/>
                <a:gd name="T5" fmla="*/ 0 h 365"/>
                <a:gd name="T6" fmla="*/ 76 w 77"/>
                <a:gd name="T7" fmla="*/ 0 h 365"/>
                <a:gd name="T8" fmla="*/ 76 w 77"/>
                <a:gd name="T9" fmla="*/ 364 h 365"/>
                <a:gd name="T10" fmla="*/ 38 w 77"/>
                <a:gd name="T11" fmla="*/ 364 h 365"/>
              </a:gdLst>
              <a:ahLst/>
              <a:cxnLst>
                <a:cxn ang="0">
                  <a:pos x="T0" y="T1"/>
                </a:cxn>
                <a:cxn ang="0">
                  <a:pos x="T2" y="T3"/>
                </a:cxn>
                <a:cxn ang="0">
                  <a:pos x="T4" y="T5"/>
                </a:cxn>
                <a:cxn ang="0">
                  <a:pos x="T6" y="T7"/>
                </a:cxn>
                <a:cxn ang="0">
                  <a:pos x="T8" y="T9"/>
                </a:cxn>
                <a:cxn ang="0">
                  <a:pos x="T10" y="T11"/>
                </a:cxn>
              </a:cxnLst>
              <a:rect l="0" t="0" r="r" b="b"/>
              <a:pathLst>
                <a:path w="77" h="365">
                  <a:moveTo>
                    <a:pt x="38" y="364"/>
                  </a:moveTo>
                  <a:lnTo>
                    <a:pt x="0" y="364"/>
                  </a:lnTo>
                  <a:lnTo>
                    <a:pt x="0" y="0"/>
                  </a:lnTo>
                  <a:lnTo>
                    <a:pt x="76" y="0"/>
                  </a:lnTo>
                  <a:lnTo>
                    <a:pt x="76" y="364"/>
                  </a:lnTo>
                  <a:lnTo>
                    <a:pt x="38" y="364"/>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2" name="Freeform 175"/>
            <p:cNvSpPr>
              <a:spLocks noChangeArrowheads="1"/>
            </p:cNvSpPr>
            <p:nvPr/>
          </p:nvSpPr>
          <p:spPr bwMode="auto">
            <a:xfrm>
              <a:off x="4833" y="2286"/>
              <a:ext cx="306" cy="59"/>
            </a:xfrm>
            <a:custGeom>
              <a:avLst/>
              <a:gdLst>
                <a:gd name="T0" fmla="*/ 0 w 1355"/>
                <a:gd name="T1" fmla="*/ 65 h 266"/>
                <a:gd name="T2" fmla="*/ 42 w 1355"/>
                <a:gd name="T3" fmla="*/ 0 h 266"/>
                <a:gd name="T4" fmla="*/ 677 w 1355"/>
                <a:gd name="T5" fmla="*/ 189 h 266"/>
                <a:gd name="T6" fmla="*/ 1312 w 1355"/>
                <a:gd name="T7" fmla="*/ 0 h 266"/>
                <a:gd name="T8" fmla="*/ 1354 w 1355"/>
                <a:gd name="T9" fmla="*/ 65 h 266"/>
                <a:gd name="T10" fmla="*/ 677 w 1355"/>
                <a:gd name="T11" fmla="*/ 265 h 266"/>
                <a:gd name="T12" fmla="*/ 0 w 1355"/>
                <a:gd name="T13" fmla="*/ 65 h 266"/>
              </a:gdLst>
              <a:ahLst/>
              <a:cxnLst>
                <a:cxn ang="0">
                  <a:pos x="T0" y="T1"/>
                </a:cxn>
                <a:cxn ang="0">
                  <a:pos x="T2" y="T3"/>
                </a:cxn>
                <a:cxn ang="0">
                  <a:pos x="T4" y="T5"/>
                </a:cxn>
                <a:cxn ang="0">
                  <a:pos x="T6" y="T7"/>
                </a:cxn>
                <a:cxn ang="0">
                  <a:pos x="T8" y="T9"/>
                </a:cxn>
                <a:cxn ang="0">
                  <a:pos x="T10" y="T11"/>
                </a:cxn>
                <a:cxn ang="0">
                  <a:pos x="T12" y="T13"/>
                </a:cxn>
              </a:cxnLst>
              <a:rect l="0" t="0" r="r" b="b"/>
              <a:pathLst>
                <a:path w="1355" h="266">
                  <a:moveTo>
                    <a:pt x="0" y="65"/>
                  </a:moveTo>
                  <a:lnTo>
                    <a:pt x="42" y="0"/>
                  </a:lnTo>
                  <a:cubicBezTo>
                    <a:pt x="231" y="124"/>
                    <a:pt x="451" y="189"/>
                    <a:pt x="677" y="189"/>
                  </a:cubicBezTo>
                  <a:cubicBezTo>
                    <a:pt x="903" y="189"/>
                    <a:pt x="1123" y="124"/>
                    <a:pt x="1312" y="0"/>
                  </a:cubicBezTo>
                  <a:lnTo>
                    <a:pt x="1354" y="65"/>
                  </a:lnTo>
                  <a:cubicBezTo>
                    <a:pt x="1154" y="195"/>
                    <a:pt x="920" y="265"/>
                    <a:pt x="677" y="265"/>
                  </a:cubicBezTo>
                  <a:cubicBezTo>
                    <a:pt x="434" y="265"/>
                    <a:pt x="200" y="195"/>
                    <a:pt x="0" y="65"/>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3" name="Freeform 176"/>
            <p:cNvSpPr>
              <a:spLocks noChangeArrowheads="1"/>
            </p:cNvSpPr>
            <p:nvPr/>
          </p:nvSpPr>
          <p:spPr bwMode="auto">
            <a:xfrm>
              <a:off x="4791" y="2119"/>
              <a:ext cx="390" cy="146"/>
            </a:xfrm>
            <a:custGeom>
              <a:avLst/>
              <a:gdLst>
                <a:gd name="T0" fmla="*/ 0 w 1723"/>
                <a:gd name="T1" fmla="*/ 632 h 650"/>
                <a:gd name="T2" fmla="*/ 511 w 1723"/>
                <a:gd name="T3" fmla="*/ 11 h 650"/>
                <a:gd name="T4" fmla="*/ 536 w 1723"/>
                <a:gd name="T5" fmla="*/ 0 h 650"/>
                <a:gd name="T6" fmla="*/ 861 w 1723"/>
                <a:gd name="T7" fmla="*/ 324 h 650"/>
                <a:gd name="T8" fmla="*/ 1185 w 1723"/>
                <a:gd name="T9" fmla="*/ 0 h 650"/>
                <a:gd name="T10" fmla="*/ 1211 w 1723"/>
                <a:gd name="T11" fmla="*/ 11 h 650"/>
                <a:gd name="T12" fmla="*/ 1722 w 1723"/>
                <a:gd name="T13" fmla="*/ 632 h 650"/>
                <a:gd name="T14" fmla="*/ 1645 w 1723"/>
                <a:gd name="T15" fmla="*/ 649 h 650"/>
                <a:gd name="T16" fmla="*/ 1202 w 1723"/>
                <a:gd name="T17" fmla="*/ 93 h 650"/>
                <a:gd name="T18" fmla="*/ 861 w 1723"/>
                <a:gd name="T19" fmla="*/ 434 h 650"/>
                <a:gd name="T20" fmla="*/ 519 w 1723"/>
                <a:gd name="T21" fmla="*/ 93 h 650"/>
                <a:gd name="T22" fmla="*/ 76 w 1723"/>
                <a:gd name="T23" fmla="*/ 649 h 650"/>
                <a:gd name="T24" fmla="*/ 0 w 1723"/>
                <a:gd name="T25" fmla="*/ 632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3" h="650">
                  <a:moveTo>
                    <a:pt x="0" y="632"/>
                  </a:moveTo>
                  <a:cubicBezTo>
                    <a:pt x="59" y="355"/>
                    <a:pt x="251" y="124"/>
                    <a:pt x="511" y="11"/>
                  </a:cubicBezTo>
                  <a:lnTo>
                    <a:pt x="536" y="0"/>
                  </a:lnTo>
                  <a:lnTo>
                    <a:pt x="861" y="324"/>
                  </a:lnTo>
                  <a:lnTo>
                    <a:pt x="1185" y="0"/>
                  </a:lnTo>
                  <a:lnTo>
                    <a:pt x="1211" y="11"/>
                  </a:lnTo>
                  <a:cubicBezTo>
                    <a:pt x="1470" y="124"/>
                    <a:pt x="1662" y="355"/>
                    <a:pt x="1722" y="632"/>
                  </a:cubicBezTo>
                  <a:lnTo>
                    <a:pt x="1645" y="649"/>
                  </a:lnTo>
                  <a:cubicBezTo>
                    <a:pt x="1592" y="406"/>
                    <a:pt x="1428" y="200"/>
                    <a:pt x="1202" y="93"/>
                  </a:cubicBezTo>
                  <a:lnTo>
                    <a:pt x="861" y="434"/>
                  </a:lnTo>
                  <a:lnTo>
                    <a:pt x="519" y="93"/>
                  </a:lnTo>
                  <a:cubicBezTo>
                    <a:pt x="294" y="200"/>
                    <a:pt x="130" y="406"/>
                    <a:pt x="76" y="649"/>
                  </a:cubicBezTo>
                  <a:lnTo>
                    <a:pt x="0" y="632"/>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4" name="Freeform 177"/>
            <p:cNvSpPr>
              <a:spLocks noChangeArrowheads="1"/>
            </p:cNvSpPr>
            <p:nvPr/>
          </p:nvSpPr>
          <p:spPr bwMode="auto">
            <a:xfrm>
              <a:off x="4978" y="2205"/>
              <a:ext cx="16" cy="22"/>
            </a:xfrm>
            <a:custGeom>
              <a:avLst/>
              <a:gdLst>
                <a:gd name="T0" fmla="*/ 38 w 77"/>
                <a:gd name="T1" fmla="*/ 101 h 102"/>
                <a:gd name="T2" fmla="*/ 0 w 77"/>
                <a:gd name="T3" fmla="*/ 101 h 102"/>
                <a:gd name="T4" fmla="*/ 0 w 77"/>
                <a:gd name="T5" fmla="*/ 0 h 102"/>
                <a:gd name="T6" fmla="*/ 76 w 77"/>
                <a:gd name="T7" fmla="*/ 0 h 102"/>
                <a:gd name="T8" fmla="*/ 76 w 77"/>
                <a:gd name="T9" fmla="*/ 101 h 102"/>
                <a:gd name="T10" fmla="*/ 38 w 77"/>
                <a:gd name="T11" fmla="*/ 101 h 102"/>
              </a:gdLst>
              <a:ahLst/>
              <a:cxnLst>
                <a:cxn ang="0">
                  <a:pos x="T0" y="T1"/>
                </a:cxn>
                <a:cxn ang="0">
                  <a:pos x="T2" y="T3"/>
                </a:cxn>
                <a:cxn ang="0">
                  <a:pos x="T4" y="T5"/>
                </a:cxn>
                <a:cxn ang="0">
                  <a:pos x="T6" y="T7"/>
                </a:cxn>
                <a:cxn ang="0">
                  <a:pos x="T8" y="T9"/>
                </a:cxn>
                <a:cxn ang="0">
                  <a:pos x="T10" y="T11"/>
                </a:cxn>
              </a:cxnLst>
              <a:rect l="0" t="0" r="r" b="b"/>
              <a:pathLst>
                <a:path w="77" h="102">
                  <a:moveTo>
                    <a:pt x="38" y="101"/>
                  </a:moveTo>
                  <a:lnTo>
                    <a:pt x="0" y="101"/>
                  </a:lnTo>
                  <a:lnTo>
                    <a:pt x="0" y="0"/>
                  </a:lnTo>
                  <a:lnTo>
                    <a:pt x="76" y="0"/>
                  </a:lnTo>
                  <a:lnTo>
                    <a:pt x="76" y="101"/>
                  </a:lnTo>
                  <a:lnTo>
                    <a:pt x="38" y="101"/>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5" name="Freeform 178"/>
            <p:cNvSpPr>
              <a:spLocks noChangeArrowheads="1"/>
            </p:cNvSpPr>
            <p:nvPr/>
          </p:nvSpPr>
          <p:spPr bwMode="auto">
            <a:xfrm>
              <a:off x="4978" y="2255"/>
              <a:ext cx="16" cy="82"/>
            </a:xfrm>
            <a:custGeom>
              <a:avLst/>
              <a:gdLst>
                <a:gd name="T0" fmla="*/ 38 w 77"/>
                <a:gd name="T1" fmla="*/ 364 h 365"/>
                <a:gd name="T2" fmla="*/ 0 w 77"/>
                <a:gd name="T3" fmla="*/ 364 h 365"/>
                <a:gd name="T4" fmla="*/ 0 w 77"/>
                <a:gd name="T5" fmla="*/ 0 h 365"/>
                <a:gd name="T6" fmla="*/ 76 w 77"/>
                <a:gd name="T7" fmla="*/ 0 h 365"/>
                <a:gd name="T8" fmla="*/ 76 w 77"/>
                <a:gd name="T9" fmla="*/ 364 h 365"/>
                <a:gd name="T10" fmla="*/ 38 w 77"/>
                <a:gd name="T11" fmla="*/ 364 h 365"/>
              </a:gdLst>
              <a:ahLst/>
              <a:cxnLst>
                <a:cxn ang="0">
                  <a:pos x="T0" y="T1"/>
                </a:cxn>
                <a:cxn ang="0">
                  <a:pos x="T2" y="T3"/>
                </a:cxn>
                <a:cxn ang="0">
                  <a:pos x="T4" y="T5"/>
                </a:cxn>
                <a:cxn ang="0">
                  <a:pos x="T6" y="T7"/>
                </a:cxn>
                <a:cxn ang="0">
                  <a:pos x="T8" y="T9"/>
                </a:cxn>
                <a:cxn ang="0">
                  <a:pos x="T10" y="T11"/>
                </a:cxn>
              </a:cxnLst>
              <a:rect l="0" t="0" r="r" b="b"/>
              <a:pathLst>
                <a:path w="77" h="365">
                  <a:moveTo>
                    <a:pt x="38" y="364"/>
                  </a:moveTo>
                  <a:lnTo>
                    <a:pt x="0" y="364"/>
                  </a:lnTo>
                  <a:lnTo>
                    <a:pt x="0" y="0"/>
                  </a:lnTo>
                  <a:lnTo>
                    <a:pt x="76" y="0"/>
                  </a:lnTo>
                  <a:lnTo>
                    <a:pt x="76" y="364"/>
                  </a:lnTo>
                  <a:lnTo>
                    <a:pt x="38" y="364"/>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6" name="Freeform 179"/>
            <p:cNvSpPr>
              <a:spLocks noChangeArrowheads="1"/>
            </p:cNvSpPr>
            <p:nvPr/>
          </p:nvSpPr>
          <p:spPr bwMode="auto">
            <a:xfrm>
              <a:off x="4607" y="2197"/>
              <a:ext cx="70" cy="70"/>
            </a:xfrm>
            <a:custGeom>
              <a:avLst/>
              <a:gdLst>
                <a:gd name="T0" fmla="*/ 62 w 312"/>
                <a:gd name="T1" fmla="*/ 155 h 311"/>
                <a:gd name="T2" fmla="*/ 155 w 312"/>
                <a:gd name="T3" fmla="*/ 248 h 311"/>
                <a:gd name="T4" fmla="*/ 249 w 312"/>
                <a:gd name="T5" fmla="*/ 155 h 311"/>
                <a:gd name="T6" fmla="*/ 155 w 312"/>
                <a:gd name="T7" fmla="*/ 62 h 311"/>
                <a:gd name="T8" fmla="*/ 62 w 312"/>
                <a:gd name="T9" fmla="*/ 155 h 311"/>
                <a:gd name="T10" fmla="*/ 0 w 312"/>
                <a:gd name="T11" fmla="*/ 155 h 311"/>
                <a:gd name="T12" fmla="*/ 155 w 312"/>
                <a:gd name="T13" fmla="*/ 0 h 311"/>
                <a:gd name="T14" fmla="*/ 311 w 312"/>
                <a:gd name="T15" fmla="*/ 155 h 311"/>
                <a:gd name="T16" fmla="*/ 155 w 312"/>
                <a:gd name="T17" fmla="*/ 310 h 311"/>
                <a:gd name="T18" fmla="*/ 0 w 312"/>
                <a:gd name="T19" fmla="*/ 155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11">
                  <a:moveTo>
                    <a:pt x="62" y="155"/>
                  </a:moveTo>
                  <a:cubicBezTo>
                    <a:pt x="62" y="206"/>
                    <a:pt x="105" y="248"/>
                    <a:pt x="155" y="248"/>
                  </a:cubicBezTo>
                  <a:cubicBezTo>
                    <a:pt x="206" y="248"/>
                    <a:pt x="249" y="206"/>
                    <a:pt x="249" y="155"/>
                  </a:cubicBezTo>
                  <a:cubicBezTo>
                    <a:pt x="249" y="104"/>
                    <a:pt x="206" y="62"/>
                    <a:pt x="155" y="62"/>
                  </a:cubicBezTo>
                  <a:cubicBezTo>
                    <a:pt x="105" y="62"/>
                    <a:pt x="62" y="104"/>
                    <a:pt x="62" y="155"/>
                  </a:cubicBezTo>
                  <a:close/>
                  <a:moveTo>
                    <a:pt x="0" y="155"/>
                  </a:moveTo>
                  <a:cubicBezTo>
                    <a:pt x="0" y="70"/>
                    <a:pt x="71" y="0"/>
                    <a:pt x="155" y="0"/>
                  </a:cubicBezTo>
                  <a:cubicBezTo>
                    <a:pt x="240" y="0"/>
                    <a:pt x="311" y="70"/>
                    <a:pt x="311" y="155"/>
                  </a:cubicBezTo>
                  <a:cubicBezTo>
                    <a:pt x="311" y="243"/>
                    <a:pt x="240" y="310"/>
                    <a:pt x="155" y="310"/>
                  </a:cubicBezTo>
                  <a:cubicBezTo>
                    <a:pt x="71" y="310"/>
                    <a:pt x="0" y="240"/>
                    <a:pt x="0" y="155"/>
                  </a:cubicBezTo>
                  <a:close/>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7" name="Freeform 180"/>
            <p:cNvSpPr>
              <a:spLocks noChangeArrowheads="1"/>
            </p:cNvSpPr>
            <p:nvPr/>
          </p:nvSpPr>
          <p:spPr bwMode="auto">
            <a:xfrm>
              <a:off x="4422" y="2172"/>
              <a:ext cx="97" cy="106"/>
            </a:xfrm>
            <a:custGeom>
              <a:avLst/>
              <a:gdLst>
                <a:gd name="T0" fmla="*/ 367 w 430"/>
                <a:gd name="T1" fmla="*/ 440 h 472"/>
                <a:gd name="T2" fmla="*/ 367 w 430"/>
                <a:gd name="T3" fmla="*/ 212 h 472"/>
                <a:gd name="T4" fmla="*/ 214 w 430"/>
                <a:gd name="T5" fmla="*/ 59 h 472"/>
                <a:gd name="T6" fmla="*/ 62 w 430"/>
                <a:gd name="T7" fmla="*/ 212 h 472"/>
                <a:gd name="T8" fmla="*/ 62 w 430"/>
                <a:gd name="T9" fmla="*/ 440 h 472"/>
                <a:gd name="T10" fmla="*/ 31 w 430"/>
                <a:gd name="T11" fmla="*/ 471 h 472"/>
                <a:gd name="T12" fmla="*/ 0 w 430"/>
                <a:gd name="T13" fmla="*/ 440 h 472"/>
                <a:gd name="T14" fmla="*/ 0 w 430"/>
                <a:gd name="T15" fmla="*/ 212 h 472"/>
                <a:gd name="T16" fmla="*/ 211 w 430"/>
                <a:gd name="T17" fmla="*/ 0 h 472"/>
                <a:gd name="T18" fmla="*/ 423 w 430"/>
                <a:gd name="T19" fmla="*/ 212 h 472"/>
                <a:gd name="T20" fmla="*/ 423 w 430"/>
                <a:gd name="T21" fmla="*/ 440 h 472"/>
                <a:gd name="T22" fmla="*/ 398 w 430"/>
                <a:gd name="T23" fmla="*/ 471 h 472"/>
                <a:gd name="T24" fmla="*/ 367 w 430"/>
                <a:gd name="T25" fmla="*/ 44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0" h="472">
                  <a:moveTo>
                    <a:pt x="367" y="440"/>
                  </a:moveTo>
                  <a:lnTo>
                    <a:pt x="367" y="212"/>
                  </a:lnTo>
                  <a:cubicBezTo>
                    <a:pt x="367" y="127"/>
                    <a:pt x="299" y="59"/>
                    <a:pt x="214" y="59"/>
                  </a:cubicBezTo>
                  <a:cubicBezTo>
                    <a:pt x="129" y="59"/>
                    <a:pt x="62" y="127"/>
                    <a:pt x="62" y="212"/>
                  </a:cubicBezTo>
                  <a:lnTo>
                    <a:pt x="62" y="440"/>
                  </a:lnTo>
                  <a:cubicBezTo>
                    <a:pt x="62" y="457"/>
                    <a:pt x="48" y="471"/>
                    <a:pt x="31" y="471"/>
                  </a:cubicBezTo>
                  <a:cubicBezTo>
                    <a:pt x="14" y="471"/>
                    <a:pt x="0" y="457"/>
                    <a:pt x="0" y="440"/>
                  </a:cubicBezTo>
                  <a:lnTo>
                    <a:pt x="0" y="212"/>
                  </a:lnTo>
                  <a:cubicBezTo>
                    <a:pt x="0" y="96"/>
                    <a:pt x="96" y="0"/>
                    <a:pt x="211" y="0"/>
                  </a:cubicBezTo>
                  <a:cubicBezTo>
                    <a:pt x="327" y="0"/>
                    <a:pt x="423" y="96"/>
                    <a:pt x="423" y="212"/>
                  </a:cubicBezTo>
                  <a:lnTo>
                    <a:pt x="423" y="440"/>
                  </a:lnTo>
                  <a:cubicBezTo>
                    <a:pt x="429" y="457"/>
                    <a:pt x="415" y="471"/>
                    <a:pt x="398" y="471"/>
                  </a:cubicBezTo>
                  <a:cubicBezTo>
                    <a:pt x="381" y="471"/>
                    <a:pt x="367" y="457"/>
                    <a:pt x="367" y="440"/>
                  </a:cubicBezTo>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8" name="Freeform 181"/>
            <p:cNvSpPr>
              <a:spLocks noChangeArrowheads="1"/>
            </p:cNvSpPr>
            <p:nvPr/>
          </p:nvSpPr>
          <p:spPr bwMode="auto">
            <a:xfrm>
              <a:off x="4593" y="2095"/>
              <a:ext cx="57" cy="111"/>
            </a:xfrm>
            <a:custGeom>
              <a:avLst/>
              <a:gdLst>
                <a:gd name="T0" fmla="*/ 192 w 255"/>
                <a:gd name="T1" fmla="*/ 460 h 492"/>
                <a:gd name="T2" fmla="*/ 192 w 255"/>
                <a:gd name="T3" fmla="*/ 364 h 492"/>
                <a:gd name="T4" fmla="*/ 20 w 255"/>
                <a:gd name="T5" fmla="*/ 62 h 492"/>
                <a:gd name="T6" fmla="*/ 9 w 255"/>
                <a:gd name="T7" fmla="*/ 20 h 492"/>
                <a:gd name="T8" fmla="*/ 51 w 255"/>
                <a:gd name="T9" fmla="*/ 9 h 492"/>
                <a:gd name="T10" fmla="*/ 254 w 255"/>
                <a:gd name="T11" fmla="*/ 364 h 492"/>
                <a:gd name="T12" fmla="*/ 254 w 255"/>
                <a:gd name="T13" fmla="*/ 460 h 492"/>
                <a:gd name="T14" fmla="*/ 223 w 255"/>
                <a:gd name="T15" fmla="*/ 491 h 492"/>
                <a:gd name="T16" fmla="*/ 192 w 255"/>
                <a:gd name="T17" fmla="*/ 46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492">
                  <a:moveTo>
                    <a:pt x="192" y="460"/>
                  </a:moveTo>
                  <a:lnTo>
                    <a:pt x="192" y="364"/>
                  </a:lnTo>
                  <a:cubicBezTo>
                    <a:pt x="192" y="240"/>
                    <a:pt x="124" y="124"/>
                    <a:pt x="20" y="62"/>
                  </a:cubicBezTo>
                  <a:cubicBezTo>
                    <a:pt x="6" y="54"/>
                    <a:pt x="0" y="34"/>
                    <a:pt x="9" y="20"/>
                  </a:cubicBezTo>
                  <a:cubicBezTo>
                    <a:pt x="17" y="6"/>
                    <a:pt x="37" y="0"/>
                    <a:pt x="51" y="9"/>
                  </a:cubicBezTo>
                  <a:cubicBezTo>
                    <a:pt x="175" y="82"/>
                    <a:pt x="254" y="217"/>
                    <a:pt x="254" y="364"/>
                  </a:cubicBezTo>
                  <a:lnTo>
                    <a:pt x="254" y="460"/>
                  </a:lnTo>
                  <a:cubicBezTo>
                    <a:pt x="254" y="480"/>
                    <a:pt x="240" y="491"/>
                    <a:pt x="223" y="491"/>
                  </a:cubicBezTo>
                  <a:cubicBezTo>
                    <a:pt x="206" y="491"/>
                    <a:pt x="192" y="477"/>
                    <a:pt x="192" y="460"/>
                  </a:cubicBezTo>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29" name="Freeform 182"/>
            <p:cNvSpPr>
              <a:spLocks noChangeArrowheads="1"/>
            </p:cNvSpPr>
            <p:nvPr/>
          </p:nvSpPr>
          <p:spPr bwMode="auto">
            <a:xfrm>
              <a:off x="4464" y="2098"/>
              <a:ext cx="54" cy="87"/>
            </a:xfrm>
            <a:custGeom>
              <a:avLst/>
              <a:gdLst>
                <a:gd name="T0" fmla="*/ 0 w 244"/>
                <a:gd name="T1" fmla="*/ 356 h 388"/>
                <a:gd name="T2" fmla="*/ 192 w 244"/>
                <a:gd name="T3" fmla="*/ 9 h 388"/>
                <a:gd name="T4" fmla="*/ 234 w 244"/>
                <a:gd name="T5" fmla="*/ 17 h 388"/>
                <a:gd name="T6" fmla="*/ 226 w 244"/>
                <a:gd name="T7" fmla="*/ 60 h 388"/>
                <a:gd name="T8" fmla="*/ 62 w 244"/>
                <a:gd name="T9" fmla="*/ 356 h 388"/>
                <a:gd name="T10" fmla="*/ 31 w 244"/>
                <a:gd name="T11" fmla="*/ 387 h 388"/>
                <a:gd name="T12" fmla="*/ 0 w 244"/>
                <a:gd name="T13" fmla="*/ 356 h 388"/>
              </a:gdLst>
              <a:ahLst/>
              <a:cxnLst>
                <a:cxn ang="0">
                  <a:pos x="T0" y="T1"/>
                </a:cxn>
                <a:cxn ang="0">
                  <a:pos x="T2" y="T3"/>
                </a:cxn>
                <a:cxn ang="0">
                  <a:pos x="T4" y="T5"/>
                </a:cxn>
                <a:cxn ang="0">
                  <a:pos x="T6" y="T7"/>
                </a:cxn>
                <a:cxn ang="0">
                  <a:pos x="T8" y="T9"/>
                </a:cxn>
                <a:cxn ang="0">
                  <a:pos x="T10" y="T11"/>
                </a:cxn>
                <a:cxn ang="0">
                  <a:pos x="T12" y="T13"/>
                </a:cxn>
              </a:cxnLst>
              <a:rect l="0" t="0" r="r" b="b"/>
              <a:pathLst>
                <a:path w="244" h="388">
                  <a:moveTo>
                    <a:pt x="0" y="356"/>
                  </a:moveTo>
                  <a:cubicBezTo>
                    <a:pt x="0" y="215"/>
                    <a:pt x="71" y="85"/>
                    <a:pt x="192" y="9"/>
                  </a:cubicBezTo>
                  <a:cubicBezTo>
                    <a:pt x="206" y="0"/>
                    <a:pt x="226" y="2"/>
                    <a:pt x="234" y="17"/>
                  </a:cubicBezTo>
                  <a:cubicBezTo>
                    <a:pt x="243" y="31"/>
                    <a:pt x="240" y="51"/>
                    <a:pt x="226" y="60"/>
                  </a:cubicBezTo>
                  <a:cubicBezTo>
                    <a:pt x="124" y="125"/>
                    <a:pt x="62" y="235"/>
                    <a:pt x="62" y="356"/>
                  </a:cubicBezTo>
                  <a:cubicBezTo>
                    <a:pt x="62" y="373"/>
                    <a:pt x="48" y="387"/>
                    <a:pt x="31" y="387"/>
                  </a:cubicBezTo>
                  <a:cubicBezTo>
                    <a:pt x="14" y="387"/>
                    <a:pt x="0" y="373"/>
                    <a:pt x="0" y="356"/>
                  </a:cubicBezTo>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0" name="Freeform 183"/>
            <p:cNvSpPr>
              <a:spLocks noChangeArrowheads="1"/>
            </p:cNvSpPr>
            <p:nvPr/>
          </p:nvSpPr>
          <p:spPr bwMode="auto">
            <a:xfrm>
              <a:off x="4454" y="1973"/>
              <a:ext cx="194" cy="141"/>
            </a:xfrm>
            <a:custGeom>
              <a:avLst/>
              <a:gdLst>
                <a:gd name="T0" fmla="*/ 0 w 859"/>
                <a:gd name="T1" fmla="*/ 195 h 625"/>
                <a:gd name="T2" fmla="*/ 0 w 859"/>
                <a:gd name="T3" fmla="*/ 0 h 625"/>
                <a:gd name="T4" fmla="*/ 76 w 859"/>
                <a:gd name="T5" fmla="*/ 0 h 625"/>
                <a:gd name="T6" fmla="*/ 76 w 859"/>
                <a:gd name="T7" fmla="*/ 195 h 625"/>
                <a:gd name="T8" fmla="*/ 429 w 859"/>
                <a:gd name="T9" fmla="*/ 548 h 625"/>
                <a:gd name="T10" fmla="*/ 781 w 859"/>
                <a:gd name="T11" fmla="*/ 195 h 625"/>
                <a:gd name="T12" fmla="*/ 781 w 859"/>
                <a:gd name="T13" fmla="*/ 0 h 625"/>
                <a:gd name="T14" fmla="*/ 858 w 859"/>
                <a:gd name="T15" fmla="*/ 0 h 625"/>
                <a:gd name="T16" fmla="*/ 858 w 859"/>
                <a:gd name="T17" fmla="*/ 195 h 625"/>
                <a:gd name="T18" fmla="*/ 429 w 859"/>
                <a:gd name="T19" fmla="*/ 624 h 625"/>
                <a:gd name="T20" fmla="*/ 0 w 859"/>
                <a:gd name="T21" fmla="*/ 19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9" h="625">
                  <a:moveTo>
                    <a:pt x="0" y="195"/>
                  </a:moveTo>
                  <a:lnTo>
                    <a:pt x="0" y="0"/>
                  </a:lnTo>
                  <a:lnTo>
                    <a:pt x="76" y="0"/>
                  </a:lnTo>
                  <a:lnTo>
                    <a:pt x="76" y="195"/>
                  </a:lnTo>
                  <a:cubicBezTo>
                    <a:pt x="76" y="390"/>
                    <a:pt x="235" y="548"/>
                    <a:pt x="429" y="548"/>
                  </a:cubicBezTo>
                  <a:cubicBezTo>
                    <a:pt x="624" y="548"/>
                    <a:pt x="781" y="390"/>
                    <a:pt x="781" y="195"/>
                  </a:cubicBezTo>
                  <a:lnTo>
                    <a:pt x="781" y="0"/>
                  </a:lnTo>
                  <a:lnTo>
                    <a:pt x="858" y="0"/>
                  </a:lnTo>
                  <a:lnTo>
                    <a:pt x="858" y="195"/>
                  </a:lnTo>
                  <a:cubicBezTo>
                    <a:pt x="858" y="432"/>
                    <a:pt x="666" y="624"/>
                    <a:pt x="429" y="624"/>
                  </a:cubicBezTo>
                  <a:cubicBezTo>
                    <a:pt x="192" y="624"/>
                    <a:pt x="0" y="432"/>
                    <a:pt x="0" y="195"/>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1" name="Freeform 184"/>
            <p:cNvSpPr>
              <a:spLocks noChangeArrowheads="1"/>
            </p:cNvSpPr>
            <p:nvPr/>
          </p:nvSpPr>
          <p:spPr bwMode="auto">
            <a:xfrm>
              <a:off x="4454" y="1884"/>
              <a:ext cx="194" cy="88"/>
            </a:xfrm>
            <a:custGeom>
              <a:avLst/>
              <a:gdLst>
                <a:gd name="T0" fmla="*/ 429 w 859"/>
                <a:gd name="T1" fmla="*/ 392 h 393"/>
                <a:gd name="T2" fmla="*/ 0 w 859"/>
                <a:gd name="T3" fmla="*/ 392 h 393"/>
                <a:gd name="T4" fmla="*/ 0 w 859"/>
                <a:gd name="T5" fmla="*/ 0 h 393"/>
                <a:gd name="T6" fmla="*/ 858 w 859"/>
                <a:gd name="T7" fmla="*/ 0 h 393"/>
                <a:gd name="T8" fmla="*/ 858 w 859"/>
                <a:gd name="T9" fmla="*/ 392 h 393"/>
                <a:gd name="T10" fmla="*/ 429 w 859"/>
                <a:gd name="T11" fmla="*/ 392 h 393"/>
              </a:gdLst>
              <a:ahLst/>
              <a:cxnLst>
                <a:cxn ang="0">
                  <a:pos x="T0" y="T1"/>
                </a:cxn>
                <a:cxn ang="0">
                  <a:pos x="T2" y="T3"/>
                </a:cxn>
                <a:cxn ang="0">
                  <a:pos x="T4" y="T5"/>
                </a:cxn>
                <a:cxn ang="0">
                  <a:pos x="T6" y="T7"/>
                </a:cxn>
                <a:cxn ang="0">
                  <a:pos x="T8" y="T9"/>
                </a:cxn>
                <a:cxn ang="0">
                  <a:pos x="T10" y="T11"/>
                </a:cxn>
              </a:cxnLst>
              <a:rect l="0" t="0" r="r" b="b"/>
              <a:pathLst>
                <a:path w="859" h="393">
                  <a:moveTo>
                    <a:pt x="429" y="392"/>
                  </a:moveTo>
                  <a:lnTo>
                    <a:pt x="0" y="392"/>
                  </a:lnTo>
                  <a:lnTo>
                    <a:pt x="0" y="0"/>
                  </a:lnTo>
                  <a:lnTo>
                    <a:pt x="858" y="0"/>
                  </a:lnTo>
                  <a:lnTo>
                    <a:pt x="858" y="392"/>
                  </a:lnTo>
                  <a:lnTo>
                    <a:pt x="429" y="392"/>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2" name="Freeform 185"/>
            <p:cNvSpPr>
              <a:spLocks noChangeArrowheads="1"/>
            </p:cNvSpPr>
            <p:nvPr/>
          </p:nvSpPr>
          <p:spPr bwMode="auto">
            <a:xfrm>
              <a:off x="4454" y="1863"/>
              <a:ext cx="194" cy="20"/>
            </a:xfrm>
            <a:custGeom>
              <a:avLst/>
              <a:gdLst>
                <a:gd name="T0" fmla="*/ 858 w 859"/>
                <a:gd name="T1" fmla="*/ 93 h 94"/>
                <a:gd name="T2" fmla="*/ 429 w 859"/>
                <a:gd name="T3" fmla="*/ 0 h 94"/>
                <a:gd name="T4" fmla="*/ 0 w 859"/>
                <a:gd name="T5" fmla="*/ 93 h 94"/>
                <a:gd name="T6" fmla="*/ 858 w 859"/>
                <a:gd name="T7" fmla="*/ 93 h 94"/>
              </a:gdLst>
              <a:ahLst/>
              <a:cxnLst>
                <a:cxn ang="0">
                  <a:pos x="T0" y="T1"/>
                </a:cxn>
                <a:cxn ang="0">
                  <a:pos x="T2" y="T3"/>
                </a:cxn>
                <a:cxn ang="0">
                  <a:pos x="T4" y="T5"/>
                </a:cxn>
                <a:cxn ang="0">
                  <a:pos x="T6" y="T7"/>
                </a:cxn>
              </a:cxnLst>
              <a:rect l="0" t="0" r="r" b="b"/>
              <a:pathLst>
                <a:path w="859" h="94">
                  <a:moveTo>
                    <a:pt x="858" y="93"/>
                  </a:moveTo>
                  <a:cubicBezTo>
                    <a:pt x="728" y="34"/>
                    <a:pt x="582" y="0"/>
                    <a:pt x="429" y="0"/>
                  </a:cubicBezTo>
                  <a:cubicBezTo>
                    <a:pt x="277" y="0"/>
                    <a:pt x="130" y="34"/>
                    <a:pt x="0" y="93"/>
                  </a:cubicBezTo>
                  <a:lnTo>
                    <a:pt x="858" y="93"/>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3" name="Freeform 186"/>
            <p:cNvSpPr>
              <a:spLocks noChangeArrowheads="1"/>
            </p:cNvSpPr>
            <p:nvPr/>
          </p:nvSpPr>
          <p:spPr bwMode="auto">
            <a:xfrm>
              <a:off x="4543" y="1902"/>
              <a:ext cx="16" cy="52"/>
            </a:xfrm>
            <a:custGeom>
              <a:avLst/>
              <a:gdLst>
                <a:gd name="T0" fmla="*/ 38 w 77"/>
                <a:gd name="T1" fmla="*/ 231 h 232"/>
                <a:gd name="T2" fmla="*/ 0 w 77"/>
                <a:gd name="T3" fmla="*/ 231 h 232"/>
                <a:gd name="T4" fmla="*/ 0 w 77"/>
                <a:gd name="T5" fmla="*/ 0 h 232"/>
                <a:gd name="T6" fmla="*/ 76 w 77"/>
                <a:gd name="T7" fmla="*/ 0 h 232"/>
                <a:gd name="T8" fmla="*/ 76 w 77"/>
                <a:gd name="T9" fmla="*/ 231 h 232"/>
                <a:gd name="T10" fmla="*/ 38 w 77"/>
                <a:gd name="T11" fmla="*/ 231 h 232"/>
              </a:gdLst>
              <a:ahLst/>
              <a:cxnLst>
                <a:cxn ang="0">
                  <a:pos x="T0" y="T1"/>
                </a:cxn>
                <a:cxn ang="0">
                  <a:pos x="T2" y="T3"/>
                </a:cxn>
                <a:cxn ang="0">
                  <a:pos x="T4" y="T5"/>
                </a:cxn>
                <a:cxn ang="0">
                  <a:pos x="T6" y="T7"/>
                </a:cxn>
                <a:cxn ang="0">
                  <a:pos x="T8" y="T9"/>
                </a:cxn>
                <a:cxn ang="0">
                  <a:pos x="T10" y="T11"/>
                </a:cxn>
              </a:cxnLst>
              <a:rect l="0" t="0" r="r" b="b"/>
              <a:pathLst>
                <a:path w="77" h="232">
                  <a:moveTo>
                    <a:pt x="38" y="231"/>
                  </a:moveTo>
                  <a:lnTo>
                    <a:pt x="0" y="231"/>
                  </a:lnTo>
                  <a:lnTo>
                    <a:pt x="0" y="0"/>
                  </a:lnTo>
                  <a:lnTo>
                    <a:pt x="76" y="0"/>
                  </a:lnTo>
                  <a:lnTo>
                    <a:pt x="76" y="231"/>
                  </a:lnTo>
                  <a:lnTo>
                    <a:pt x="38" y="231"/>
                  </a:lnTo>
                </a:path>
              </a:pathLst>
            </a:custGeom>
            <a:solidFill>
              <a:srgbClr val="FFFFFF"/>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4" name="Freeform 187"/>
            <p:cNvSpPr>
              <a:spLocks noChangeArrowheads="1"/>
            </p:cNvSpPr>
            <p:nvPr/>
          </p:nvSpPr>
          <p:spPr bwMode="auto">
            <a:xfrm>
              <a:off x="4525" y="1920"/>
              <a:ext cx="52" cy="16"/>
            </a:xfrm>
            <a:custGeom>
              <a:avLst/>
              <a:gdLst>
                <a:gd name="T0" fmla="*/ 116 w 232"/>
                <a:gd name="T1" fmla="*/ 76 h 77"/>
                <a:gd name="T2" fmla="*/ 0 w 232"/>
                <a:gd name="T3" fmla="*/ 76 h 77"/>
                <a:gd name="T4" fmla="*/ 0 w 232"/>
                <a:gd name="T5" fmla="*/ 0 h 77"/>
                <a:gd name="T6" fmla="*/ 231 w 232"/>
                <a:gd name="T7" fmla="*/ 0 h 77"/>
                <a:gd name="T8" fmla="*/ 231 w 232"/>
                <a:gd name="T9" fmla="*/ 76 h 77"/>
                <a:gd name="T10" fmla="*/ 116 w 232"/>
                <a:gd name="T11" fmla="*/ 76 h 77"/>
              </a:gdLst>
              <a:ahLst/>
              <a:cxnLst>
                <a:cxn ang="0">
                  <a:pos x="T0" y="T1"/>
                </a:cxn>
                <a:cxn ang="0">
                  <a:pos x="T2" y="T3"/>
                </a:cxn>
                <a:cxn ang="0">
                  <a:pos x="T4" y="T5"/>
                </a:cxn>
                <a:cxn ang="0">
                  <a:pos x="T6" y="T7"/>
                </a:cxn>
                <a:cxn ang="0">
                  <a:pos x="T8" y="T9"/>
                </a:cxn>
                <a:cxn ang="0">
                  <a:pos x="T10" y="T11"/>
                </a:cxn>
              </a:cxnLst>
              <a:rect l="0" t="0" r="r" b="b"/>
              <a:pathLst>
                <a:path w="232" h="77">
                  <a:moveTo>
                    <a:pt x="116" y="76"/>
                  </a:moveTo>
                  <a:lnTo>
                    <a:pt x="0" y="76"/>
                  </a:lnTo>
                  <a:lnTo>
                    <a:pt x="0" y="0"/>
                  </a:lnTo>
                  <a:lnTo>
                    <a:pt x="231" y="0"/>
                  </a:lnTo>
                  <a:lnTo>
                    <a:pt x="231" y="76"/>
                  </a:lnTo>
                  <a:lnTo>
                    <a:pt x="116" y="76"/>
                  </a:lnTo>
                </a:path>
              </a:pathLst>
            </a:custGeom>
            <a:solidFill>
              <a:srgbClr val="FFFFFF"/>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5" name="Freeform 188"/>
            <p:cNvSpPr>
              <a:spLocks noChangeArrowheads="1"/>
            </p:cNvSpPr>
            <p:nvPr/>
          </p:nvSpPr>
          <p:spPr bwMode="auto">
            <a:xfrm>
              <a:off x="4905" y="2030"/>
              <a:ext cx="161" cy="96"/>
            </a:xfrm>
            <a:custGeom>
              <a:avLst/>
              <a:gdLst>
                <a:gd name="T0" fmla="*/ 352 w 715"/>
                <a:gd name="T1" fmla="*/ 426 h 429"/>
                <a:gd name="T2" fmla="*/ 711 w 715"/>
                <a:gd name="T3" fmla="*/ 39 h 429"/>
                <a:gd name="T4" fmla="*/ 683 w 715"/>
                <a:gd name="T5" fmla="*/ 2 h 429"/>
                <a:gd name="T6" fmla="*/ 646 w 715"/>
                <a:gd name="T7" fmla="*/ 31 h 429"/>
                <a:gd name="T8" fmla="*/ 352 w 715"/>
                <a:gd name="T9" fmla="*/ 364 h 429"/>
                <a:gd name="T10" fmla="*/ 350 w 715"/>
                <a:gd name="T11" fmla="*/ 364 h 429"/>
                <a:gd name="T12" fmla="*/ 347 w 715"/>
                <a:gd name="T13" fmla="*/ 364 h 429"/>
                <a:gd name="T14" fmla="*/ 67 w 715"/>
                <a:gd name="T15" fmla="*/ 31 h 429"/>
                <a:gd name="T16" fmla="*/ 31 w 715"/>
                <a:gd name="T17" fmla="*/ 2 h 429"/>
                <a:gd name="T18" fmla="*/ 2 w 715"/>
                <a:gd name="T19" fmla="*/ 39 h 429"/>
                <a:gd name="T20" fmla="*/ 347 w 715"/>
                <a:gd name="T21" fmla="*/ 428 h 429"/>
                <a:gd name="T22" fmla="*/ 352 w 715"/>
                <a:gd name="T23" fmla="*/ 42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5" h="429">
                  <a:moveTo>
                    <a:pt x="352" y="426"/>
                  </a:moveTo>
                  <a:cubicBezTo>
                    <a:pt x="640" y="426"/>
                    <a:pt x="708" y="53"/>
                    <a:pt x="711" y="39"/>
                  </a:cubicBezTo>
                  <a:cubicBezTo>
                    <a:pt x="714" y="22"/>
                    <a:pt x="702" y="5"/>
                    <a:pt x="683" y="2"/>
                  </a:cubicBezTo>
                  <a:cubicBezTo>
                    <a:pt x="666" y="0"/>
                    <a:pt x="649" y="11"/>
                    <a:pt x="646" y="31"/>
                  </a:cubicBezTo>
                  <a:cubicBezTo>
                    <a:pt x="646" y="33"/>
                    <a:pt x="587" y="364"/>
                    <a:pt x="352" y="364"/>
                  </a:cubicBezTo>
                  <a:lnTo>
                    <a:pt x="350" y="364"/>
                  </a:lnTo>
                  <a:lnTo>
                    <a:pt x="347" y="364"/>
                  </a:lnTo>
                  <a:cubicBezTo>
                    <a:pt x="115" y="364"/>
                    <a:pt x="70" y="36"/>
                    <a:pt x="67" y="31"/>
                  </a:cubicBezTo>
                  <a:cubicBezTo>
                    <a:pt x="64" y="14"/>
                    <a:pt x="48" y="0"/>
                    <a:pt x="31" y="2"/>
                  </a:cubicBezTo>
                  <a:cubicBezTo>
                    <a:pt x="14" y="5"/>
                    <a:pt x="0" y="22"/>
                    <a:pt x="2" y="39"/>
                  </a:cubicBezTo>
                  <a:cubicBezTo>
                    <a:pt x="19" y="174"/>
                    <a:pt x="115" y="428"/>
                    <a:pt x="347" y="428"/>
                  </a:cubicBezTo>
                  <a:lnTo>
                    <a:pt x="352" y="42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6" name="Freeform 189"/>
            <p:cNvSpPr>
              <a:spLocks noChangeArrowheads="1"/>
            </p:cNvSpPr>
            <p:nvPr/>
          </p:nvSpPr>
          <p:spPr bwMode="auto">
            <a:xfrm>
              <a:off x="4885" y="1843"/>
              <a:ext cx="196" cy="136"/>
            </a:xfrm>
            <a:custGeom>
              <a:avLst/>
              <a:gdLst>
                <a:gd name="T0" fmla="*/ 869 w 870"/>
                <a:gd name="T1" fmla="*/ 235 h 605"/>
                <a:gd name="T2" fmla="*/ 861 w 870"/>
                <a:gd name="T3" fmla="*/ 223 h 605"/>
                <a:gd name="T4" fmla="*/ 443 w 870"/>
                <a:gd name="T5" fmla="*/ 0 h 605"/>
                <a:gd name="T6" fmla="*/ 443 w 870"/>
                <a:gd name="T7" fmla="*/ 0 h 605"/>
                <a:gd name="T8" fmla="*/ 435 w 870"/>
                <a:gd name="T9" fmla="*/ 0 h 605"/>
                <a:gd name="T10" fmla="*/ 426 w 870"/>
                <a:gd name="T11" fmla="*/ 0 h 605"/>
                <a:gd name="T12" fmla="*/ 426 w 870"/>
                <a:gd name="T13" fmla="*/ 0 h 605"/>
                <a:gd name="T14" fmla="*/ 9 w 870"/>
                <a:gd name="T15" fmla="*/ 223 h 605"/>
                <a:gd name="T16" fmla="*/ 0 w 870"/>
                <a:gd name="T17" fmla="*/ 235 h 605"/>
                <a:gd name="T18" fmla="*/ 76 w 870"/>
                <a:gd name="T19" fmla="*/ 534 h 605"/>
                <a:gd name="T20" fmla="*/ 93 w 870"/>
                <a:gd name="T21" fmla="*/ 604 h 605"/>
                <a:gd name="T22" fmla="*/ 116 w 870"/>
                <a:gd name="T23" fmla="*/ 593 h 605"/>
                <a:gd name="T24" fmla="*/ 130 w 870"/>
                <a:gd name="T25" fmla="*/ 584 h 605"/>
                <a:gd name="T26" fmla="*/ 147 w 870"/>
                <a:gd name="T27" fmla="*/ 576 h 605"/>
                <a:gd name="T28" fmla="*/ 598 w 870"/>
                <a:gd name="T29" fmla="*/ 534 h 605"/>
                <a:gd name="T30" fmla="*/ 663 w 870"/>
                <a:gd name="T31" fmla="*/ 553 h 605"/>
                <a:gd name="T32" fmla="*/ 754 w 870"/>
                <a:gd name="T33" fmla="*/ 590 h 605"/>
                <a:gd name="T34" fmla="*/ 776 w 870"/>
                <a:gd name="T35" fmla="*/ 601 h 605"/>
                <a:gd name="T36" fmla="*/ 869 w 870"/>
                <a:gd name="T37" fmla="*/ 23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0" h="605">
                  <a:moveTo>
                    <a:pt x="869" y="235"/>
                  </a:moveTo>
                  <a:lnTo>
                    <a:pt x="861" y="223"/>
                  </a:lnTo>
                  <a:cubicBezTo>
                    <a:pt x="855" y="215"/>
                    <a:pt x="725" y="6"/>
                    <a:pt x="443" y="0"/>
                  </a:cubicBezTo>
                  <a:lnTo>
                    <a:pt x="443" y="0"/>
                  </a:lnTo>
                  <a:cubicBezTo>
                    <a:pt x="440" y="0"/>
                    <a:pt x="438" y="0"/>
                    <a:pt x="435" y="0"/>
                  </a:cubicBezTo>
                  <a:cubicBezTo>
                    <a:pt x="432" y="0"/>
                    <a:pt x="429" y="0"/>
                    <a:pt x="426" y="0"/>
                  </a:cubicBezTo>
                  <a:lnTo>
                    <a:pt x="426" y="0"/>
                  </a:lnTo>
                  <a:cubicBezTo>
                    <a:pt x="144" y="9"/>
                    <a:pt x="14" y="215"/>
                    <a:pt x="9" y="223"/>
                  </a:cubicBezTo>
                  <a:lnTo>
                    <a:pt x="0" y="235"/>
                  </a:lnTo>
                  <a:lnTo>
                    <a:pt x="76" y="534"/>
                  </a:lnTo>
                  <a:lnTo>
                    <a:pt x="93" y="604"/>
                  </a:lnTo>
                  <a:cubicBezTo>
                    <a:pt x="93" y="604"/>
                    <a:pt x="102" y="599"/>
                    <a:pt x="116" y="593"/>
                  </a:cubicBezTo>
                  <a:lnTo>
                    <a:pt x="130" y="584"/>
                  </a:lnTo>
                  <a:cubicBezTo>
                    <a:pt x="136" y="582"/>
                    <a:pt x="141" y="579"/>
                    <a:pt x="147" y="576"/>
                  </a:cubicBezTo>
                  <a:cubicBezTo>
                    <a:pt x="212" y="542"/>
                    <a:pt x="375" y="480"/>
                    <a:pt x="598" y="534"/>
                  </a:cubicBezTo>
                  <a:lnTo>
                    <a:pt x="663" y="553"/>
                  </a:lnTo>
                  <a:cubicBezTo>
                    <a:pt x="663" y="553"/>
                    <a:pt x="723" y="576"/>
                    <a:pt x="754" y="590"/>
                  </a:cubicBezTo>
                  <a:lnTo>
                    <a:pt x="776" y="601"/>
                  </a:lnTo>
                  <a:lnTo>
                    <a:pt x="869" y="235"/>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37" name="Freeform 190"/>
            <p:cNvSpPr>
              <a:spLocks noChangeArrowheads="1"/>
            </p:cNvSpPr>
            <p:nvPr/>
          </p:nvSpPr>
          <p:spPr bwMode="auto">
            <a:xfrm>
              <a:off x="4957" y="1874"/>
              <a:ext cx="54" cy="54"/>
            </a:xfrm>
            <a:custGeom>
              <a:avLst/>
              <a:gdLst>
                <a:gd name="T0" fmla="*/ 240 w 241"/>
                <a:gd name="T1" fmla="*/ 87 h 241"/>
                <a:gd name="T2" fmla="*/ 152 w 241"/>
                <a:gd name="T3" fmla="*/ 87 h 241"/>
                <a:gd name="T4" fmla="*/ 152 w 241"/>
                <a:gd name="T5" fmla="*/ 0 h 241"/>
                <a:gd name="T6" fmla="*/ 87 w 241"/>
                <a:gd name="T7" fmla="*/ 0 h 241"/>
                <a:gd name="T8" fmla="*/ 87 w 241"/>
                <a:gd name="T9" fmla="*/ 87 h 241"/>
                <a:gd name="T10" fmla="*/ 0 w 241"/>
                <a:gd name="T11" fmla="*/ 87 h 241"/>
                <a:gd name="T12" fmla="*/ 0 w 241"/>
                <a:gd name="T13" fmla="*/ 152 h 241"/>
                <a:gd name="T14" fmla="*/ 87 w 241"/>
                <a:gd name="T15" fmla="*/ 152 h 241"/>
                <a:gd name="T16" fmla="*/ 87 w 241"/>
                <a:gd name="T17" fmla="*/ 240 h 241"/>
                <a:gd name="T18" fmla="*/ 152 w 241"/>
                <a:gd name="T19" fmla="*/ 240 h 241"/>
                <a:gd name="T20" fmla="*/ 152 w 241"/>
                <a:gd name="T21" fmla="*/ 152 h 241"/>
                <a:gd name="T22" fmla="*/ 240 w 241"/>
                <a:gd name="T23" fmla="*/ 152 h 241"/>
                <a:gd name="T24" fmla="*/ 240 w 241"/>
                <a:gd name="T25" fmla="*/ 87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1" h="241">
                  <a:moveTo>
                    <a:pt x="240" y="87"/>
                  </a:moveTo>
                  <a:lnTo>
                    <a:pt x="152" y="87"/>
                  </a:lnTo>
                  <a:lnTo>
                    <a:pt x="152" y="0"/>
                  </a:lnTo>
                  <a:lnTo>
                    <a:pt x="87" y="0"/>
                  </a:lnTo>
                  <a:lnTo>
                    <a:pt x="87" y="87"/>
                  </a:lnTo>
                  <a:lnTo>
                    <a:pt x="0" y="87"/>
                  </a:lnTo>
                  <a:lnTo>
                    <a:pt x="0" y="152"/>
                  </a:lnTo>
                  <a:lnTo>
                    <a:pt x="87" y="152"/>
                  </a:lnTo>
                  <a:lnTo>
                    <a:pt x="87" y="240"/>
                  </a:lnTo>
                  <a:lnTo>
                    <a:pt x="152" y="240"/>
                  </a:lnTo>
                  <a:lnTo>
                    <a:pt x="152" y="152"/>
                  </a:lnTo>
                  <a:lnTo>
                    <a:pt x="240" y="152"/>
                  </a:lnTo>
                  <a:lnTo>
                    <a:pt x="240" y="87"/>
                  </a:lnTo>
                </a:path>
              </a:pathLst>
            </a:custGeom>
            <a:solidFill>
              <a:srgbClr val="FFFFFF"/>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138" name="Group 191"/>
          <p:cNvGrpSpPr>
            <a:grpSpLocks/>
          </p:cNvGrpSpPr>
          <p:nvPr/>
        </p:nvGrpSpPr>
        <p:grpSpPr bwMode="auto">
          <a:xfrm>
            <a:off x="4794160" y="2268506"/>
            <a:ext cx="1295709" cy="989089"/>
            <a:chOff x="3334" y="2585"/>
            <a:chExt cx="655" cy="500"/>
          </a:xfrm>
        </p:grpSpPr>
        <p:sp>
          <p:nvSpPr>
            <p:cNvPr id="139" name="Freeform 192"/>
            <p:cNvSpPr>
              <a:spLocks noChangeArrowheads="1"/>
            </p:cNvSpPr>
            <p:nvPr/>
          </p:nvSpPr>
          <p:spPr bwMode="auto">
            <a:xfrm>
              <a:off x="3798" y="2847"/>
              <a:ext cx="73" cy="73"/>
            </a:xfrm>
            <a:custGeom>
              <a:avLst/>
              <a:gdLst>
                <a:gd name="T0" fmla="*/ 36 w 326"/>
                <a:gd name="T1" fmla="*/ 289 h 326"/>
                <a:gd name="T2" fmla="*/ 0 w 326"/>
                <a:gd name="T3" fmla="*/ 253 h 326"/>
                <a:gd name="T4" fmla="*/ 253 w 326"/>
                <a:gd name="T5" fmla="*/ 0 h 326"/>
                <a:gd name="T6" fmla="*/ 325 w 326"/>
                <a:gd name="T7" fmla="*/ 71 h 326"/>
                <a:gd name="T8" fmla="*/ 72 w 326"/>
                <a:gd name="T9" fmla="*/ 325 h 326"/>
                <a:gd name="T10" fmla="*/ 36 w 326"/>
                <a:gd name="T11" fmla="*/ 289 h 326"/>
              </a:gdLst>
              <a:ahLst/>
              <a:cxnLst>
                <a:cxn ang="0">
                  <a:pos x="T0" y="T1"/>
                </a:cxn>
                <a:cxn ang="0">
                  <a:pos x="T2" y="T3"/>
                </a:cxn>
                <a:cxn ang="0">
                  <a:pos x="T4" y="T5"/>
                </a:cxn>
                <a:cxn ang="0">
                  <a:pos x="T6" y="T7"/>
                </a:cxn>
                <a:cxn ang="0">
                  <a:pos x="T8" y="T9"/>
                </a:cxn>
                <a:cxn ang="0">
                  <a:pos x="T10" y="T11"/>
                </a:cxn>
              </a:cxnLst>
              <a:rect l="0" t="0" r="r" b="b"/>
              <a:pathLst>
                <a:path w="326" h="326">
                  <a:moveTo>
                    <a:pt x="36" y="289"/>
                  </a:moveTo>
                  <a:lnTo>
                    <a:pt x="0" y="253"/>
                  </a:lnTo>
                  <a:lnTo>
                    <a:pt x="253" y="0"/>
                  </a:lnTo>
                  <a:lnTo>
                    <a:pt x="325" y="71"/>
                  </a:lnTo>
                  <a:lnTo>
                    <a:pt x="72" y="325"/>
                  </a:lnTo>
                  <a:lnTo>
                    <a:pt x="36" y="289"/>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0" name="Freeform 193"/>
            <p:cNvSpPr>
              <a:spLocks noChangeArrowheads="1"/>
            </p:cNvSpPr>
            <p:nvPr/>
          </p:nvSpPr>
          <p:spPr bwMode="auto">
            <a:xfrm>
              <a:off x="3451" y="2847"/>
              <a:ext cx="73" cy="73"/>
            </a:xfrm>
            <a:custGeom>
              <a:avLst/>
              <a:gdLst>
                <a:gd name="T0" fmla="*/ 127 w 327"/>
                <a:gd name="T1" fmla="*/ 198 h 326"/>
                <a:gd name="T2" fmla="*/ 0 w 327"/>
                <a:gd name="T3" fmla="*/ 71 h 326"/>
                <a:gd name="T4" fmla="*/ 72 w 327"/>
                <a:gd name="T5" fmla="*/ 0 h 326"/>
                <a:gd name="T6" fmla="*/ 326 w 327"/>
                <a:gd name="T7" fmla="*/ 253 h 326"/>
                <a:gd name="T8" fmla="*/ 254 w 327"/>
                <a:gd name="T9" fmla="*/ 325 h 326"/>
                <a:gd name="T10" fmla="*/ 127 w 327"/>
                <a:gd name="T11" fmla="*/ 198 h 326"/>
              </a:gdLst>
              <a:ahLst/>
              <a:cxnLst>
                <a:cxn ang="0">
                  <a:pos x="T0" y="T1"/>
                </a:cxn>
                <a:cxn ang="0">
                  <a:pos x="T2" y="T3"/>
                </a:cxn>
                <a:cxn ang="0">
                  <a:pos x="T4" y="T5"/>
                </a:cxn>
                <a:cxn ang="0">
                  <a:pos x="T6" y="T7"/>
                </a:cxn>
                <a:cxn ang="0">
                  <a:pos x="T8" y="T9"/>
                </a:cxn>
                <a:cxn ang="0">
                  <a:pos x="T10" y="T11"/>
                </a:cxn>
              </a:cxnLst>
              <a:rect l="0" t="0" r="r" b="b"/>
              <a:pathLst>
                <a:path w="327" h="326">
                  <a:moveTo>
                    <a:pt x="127" y="198"/>
                  </a:moveTo>
                  <a:lnTo>
                    <a:pt x="0" y="71"/>
                  </a:lnTo>
                  <a:lnTo>
                    <a:pt x="72" y="0"/>
                  </a:lnTo>
                  <a:lnTo>
                    <a:pt x="326" y="253"/>
                  </a:lnTo>
                  <a:lnTo>
                    <a:pt x="254" y="325"/>
                  </a:lnTo>
                  <a:lnTo>
                    <a:pt x="127" y="198"/>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1" name="Freeform 194"/>
            <p:cNvSpPr>
              <a:spLocks noChangeArrowheads="1"/>
            </p:cNvSpPr>
            <p:nvPr/>
          </p:nvSpPr>
          <p:spPr bwMode="auto">
            <a:xfrm>
              <a:off x="3596" y="2703"/>
              <a:ext cx="73" cy="73"/>
            </a:xfrm>
            <a:custGeom>
              <a:avLst/>
              <a:gdLst>
                <a:gd name="T0" fmla="*/ 127 w 326"/>
                <a:gd name="T1" fmla="*/ 199 h 326"/>
                <a:gd name="T2" fmla="*/ 0 w 326"/>
                <a:gd name="T3" fmla="*/ 72 h 326"/>
                <a:gd name="T4" fmla="*/ 72 w 326"/>
                <a:gd name="T5" fmla="*/ 0 h 326"/>
                <a:gd name="T6" fmla="*/ 325 w 326"/>
                <a:gd name="T7" fmla="*/ 254 h 326"/>
                <a:gd name="T8" fmla="*/ 253 w 326"/>
                <a:gd name="T9" fmla="*/ 325 h 326"/>
                <a:gd name="T10" fmla="*/ 127 w 326"/>
                <a:gd name="T11" fmla="*/ 199 h 326"/>
              </a:gdLst>
              <a:ahLst/>
              <a:cxnLst>
                <a:cxn ang="0">
                  <a:pos x="T0" y="T1"/>
                </a:cxn>
                <a:cxn ang="0">
                  <a:pos x="T2" y="T3"/>
                </a:cxn>
                <a:cxn ang="0">
                  <a:pos x="T4" y="T5"/>
                </a:cxn>
                <a:cxn ang="0">
                  <a:pos x="T6" y="T7"/>
                </a:cxn>
                <a:cxn ang="0">
                  <a:pos x="T8" y="T9"/>
                </a:cxn>
                <a:cxn ang="0">
                  <a:pos x="T10" y="T11"/>
                </a:cxn>
              </a:cxnLst>
              <a:rect l="0" t="0" r="r" b="b"/>
              <a:pathLst>
                <a:path w="326" h="326">
                  <a:moveTo>
                    <a:pt x="127" y="199"/>
                  </a:moveTo>
                  <a:lnTo>
                    <a:pt x="0" y="72"/>
                  </a:lnTo>
                  <a:lnTo>
                    <a:pt x="72" y="0"/>
                  </a:lnTo>
                  <a:lnTo>
                    <a:pt x="325" y="254"/>
                  </a:lnTo>
                  <a:lnTo>
                    <a:pt x="253" y="325"/>
                  </a:lnTo>
                  <a:lnTo>
                    <a:pt x="127" y="199"/>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2" name="Freeform 195"/>
            <p:cNvSpPr>
              <a:spLocks noChangeArrowheads="1"/>
            </p:cNvSpPr>
            <p:nvPr/>
          </p:nvSpPr>
          <p:spPr bwMode="auto">
            <a:xfrm>
              <a:off x="3498" y="2894"/>
              <a:ext cx="74" cy="73"/>
            </a:xfrm>
            <a:custGeom>
              <a:avLst/>
              <a:gdLst>
                <a:gd name="T0" fmla="*/ 122 w 329"/>
                <a:gd name="T1" fmla="*/ 119 h 328"/>
                <a:gd name="T2" fmla="*/ 105 w 329"/>
                <a:gd name="T3" fmla="*/ 161 h 328"/>
                <a:gd name="T4" fmla="*/ 122 w 329"/>
                <a:gd name="T5" fmla="*/ 206 h 328"/>
                <a:gd name="T6" fmla="*/ 164 w 329"/>
                <a:gd name="T7" fmla="*/ 223 h 328"/>
                <a:gd name="T8" fmla="*/ 206 w 329"/>
                <a:gd name="T9" fmla="*/ 206 h 328"/>
                <a:gd name="T10" fmla="*/ 223 w 329"/>
                <a:gd name="T11" fmla="*/ 164 h 328"/>
                <a:gd name="T12" fmla="*/ 206 w 329"/>
                <a:gd name="T13" fmla="*/ 121 h 328"/>
                <a:gd name="T14" fmla="*/ 164 w 329"/>
                <a:gd name="T15" fmla="*/ 102 h 328"/>
                <a:gd name="T16" fmla="*/ 122 w 329"/>
                <a:gd name="T17" fmla="*/ 119 h 328"/>
                <a:gd name="T18" fmla="*/ 48 w 329"/>
                <a:gd name="T19" fmla="*/ 280 h 328"/>
                <a:gd name="T20" fmla="*/ 0 w 329"/>
                <a:gd name="T21" fmla="*/ 164 h 328"/>
                <a:gd name="T22" fmla="*/ 48 w 329"/>
                <a:gd name="T23" fmla="*/ 48 h 328"/>
                <a:gd name="T24" fmla="*/ 164 w 329"/>
                <a:gd name="T25" fmla="*/ 0 h 328"/>
                <a:gd name="T26" fmla="*/ 280 w 329"/>
                <a:gd name="T27" fmla="*/ 48 h 328"/>
                <a:gd name="T28" fmla="*/ 328 w 329"/>
                <a:gd name="T29" fmla="*/ 164 h 328"/>
                <a:gd name="T30" fmla="*/ 283 w 329"/>
                <a:gd name="T31" fmla="*/ 277 h 328"/>
                <a:gd name="T32" fmla="*/ 280 w 329"/>
                <a:gd name="T33" fmla="*/ 280 h 328"/>
                <a:gd name="T34" fmla="*/ 164 w 329"/>
                <a:gd name="T35" fmla="*/ 327 h 328"/>
                <a:gd name="T36" fmla="*/ 48 w 329"/>
                <a:gd name="T37" fmla="*/ 28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9" h="328">
                  <a:moveTo>
                    <a:pt x="122" y="119"/>
                  </a:moveTo>
                  <a:cubicBezTo>
                    <a:pt x="111" y="130"/>
                    <a:pt x="105" y="147"/>
                    <a:pt x="105" y="161"/>
                  </a:cubicBezTo>
                  <a:cubicBezTo>
                    <a:pt x="105" y="178"/>
                    <a:pt x="111" y="192"/>
                    <a:pt x="122" y="206"/>
                  </a:cubicBezTo>
                  <a:cubicBezTo>
                    <a:pt x="133" y="217"/>
                    <a:pt x="147" y="223"/>
                    <a:pt x="164" y="223"/>
                  </a:cubicBezTo>
                  <a:cubicBezTo>
                    <a:pt x="181" y="223"/>
                    <a:pt x="195" y="217"/>
                    <a:pt x="206" y="206"/>
                  </a:cubicBezTo>
                  <a:cubicBezTo>
                    <a:pt x="218" y="195"/>
                    <a:pt x="223" y="178"/>
                    <a:pt x="223" y="164"/>
                  </a:cubicBezTo>
                  <a:cubicBezTo>
                    <a:pt x="223" y="147"/>
                    <a:pt x="218" y="133"/>
                    <a:pt x="206" y="121"/>
                  </a:cubicBezTo>
                  <a:cubicBezTo>
                    <a:pt x="195" y="110"/>
                    <a:pt x="181" y="102"/>
                    <a:pt x="164" y="102"/>
                  </a:cubicBezTo>
                  <a:cubicBezTo>
                    <a:pt x="147" y="102"/>
                    <a:pt x="133" y="107"/>
                    <a:pt x="122" y="119"/>
                  </a:cubicBezTo>
                  <a:close/>
                  <a:moveTo>
                    <a:pt x="48" y="280"/>
                  </a:moveTo>
                  <a:cubicBezTo>
                    <a:pt x="17" y="248"/>
                    <a:pt x="0" y="206"/>
                    <a:pt x="0" y="164"/>
                  </a:cubicBezTo>
                  <a:cubicBezTo>
                    <a:pt x="0" y="119"/>
                    <a:pt x="17" y="79"/>
                    <a:pt x="48" y="48"/>
                  </a:cubicBezTo>
                  <a:cubicBezTo>
                    <a:pt x="79" y="17"/>
                    <a:pt x="122" y="0"/>
                    <a:pt x="164" y="0"/>
                  </a:cubicBezTo>
                  <a:cubicBezTo>
                    <a:pt x="206" y="0"/>
                    <a:pt x="249" y="17"/>
                    <a:pt x="280" y="48"/>
                  </a:cubicBezTo>
                  <a:cubicBezTo>
                    <a:pt x="311" y="79"/>
                    <a:pt x="328" y="119"/>
                    <a:pt x="328" y="164"/>
                  </a:cubicBezTo>
                  <a:cubicBezTo>
                    <a:pt x="328" y="206"/>
                    <a:pt x="311" y="246"/>
                    <a:pt x="283" y="277"/>
                  </a:cubicBezTo>
                  <a:lnTo>
                    <a:pt x="280" y="280"/>
                  </a:lnTo>
                  <a:cubicBezTo>
                    <a:pt x="249" y="311"/>
                    <a:pt x="206" y="327"/>
                    <a:pt x="164" y="327"/>
                  </a:cubicBezTo>
                  <a:cubicBezTo>
                    <a:pt x="119" y="327"/>
                    <a:pt x="79" y="311"/>
                    <a:pt x="48" y="280"/>
                  </a:cubicBez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3" name="Freeform 196"/>
            <p:cNvSpPr>
              <a:spLocks noChangeArrowheads="1"/>
            </p:cNvSpPr>
            <p:nvPr/>
          </p:nvSpPr>
          <p:spPr bwMode="auto">
            <a:xfrm>
              <a:off x="3534" y="2930"/>
              <a:ext cx="74" cy="73"/>
            </a:xfrm>
            <a:custGeom>
              <a:avLst/>
              <a:gdLst>
                <a:gd name="T0" fmla="*/ 102 w 329"/>
                <a:gd name="T1" fmla="*/ 164 h 328"/>
                <a:gd name="T2" fmla="*/ 119 w 329"/>
                <a:gd name="T3" fmla="*/ 206 h 328"/>
                <a:gd name="T4" fmla="*/ 204 w 329"/>
                <a:gd name="T5" fmla="*/ 209 h 328"/>
                <a:gd name="T6" fmla="*/ 207 w 329"/>
                <a:gd name="T7" fmla="*/ 206 h 328"/>
                <a:gd name="T8" fmla="*/ 223 w 329"/>
                <a:gd name="T9" fmla="*/ 164 h 328"/>
                <a:gd name="T10" fmla="*/ 207 w 329"/>
                <a:gd name="T11" fmla="*/ 121 h 328"/>
                <a:gd name="T12" fmla="*/ 122 w 329"/>
                <a:gd name="T13" fmla="*/ 119 h 328"/>
                <a:gd name="T14" fmla="*/ 102 w 329"/>
                <a:gd name="T15" fmla="*/ 164 h 328"/>
                <a:gd name="T16" fmla="*/ 48 w 329"/>
                <a:gd name="T17" fmla="*/ 279 h 328"/>
                <a:gd name="T18" fmla="*/ 0 w 329"/>
                <a:gd name="T19" fmla="*/ 164 h 328"/>
                <a:gd name="T20" fmla="*/ 46 w 329"/>
                <a:gd name="T21" fmla="*/ 51 h 328"/>
                <a:gd name="T22" fmla="*/ 48 w 329"/>
                <a:gd name="T23" fmla="*/ 48 h 328"/>
                <a:gd name="T24" fmla="*/ 164 w 329"/>
                <a:gd name="T25" fmla="*/ 0 h 328"/>
                <a:gd name="T26" fmla="*/ 280 w 329"/>
                <a:gd name="T27" fmla="*/ 48 h 328"/>
                <a:gd name="T28" fmla="*/ 328 w 329"/>
                <a:gd name="T29" fmla="*/ 164 h 328"/>
                <a:gd name="T30" fmla="*/ 283 w 329"/>
                <a:gd name="T31" fmla="*/ 277 h 328"/>
                <a:gd name="T32" fmla="*/ 280 w 329"/>
                <a:gd name="T33" fmla="*/ 279 h 328"/>
                <a:gd name="T34" fmla="*/ 164 w 329"/>
                <a:gd name="T35" fmla="*/ 327 h 328"/>
                <a:gd name="T36" fmla="*/ 48 w 329"/>
                <a:gd name="T37" fmla="*/ 27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9" h="328">
                  <a:moveTo>
                    <a:pt x="102" y="164"/>
                  </a:moveTo>
                  <a:cubicBezTo>
                    <a:pt x="102" y="181"/>
                    <a:pt x="108" y="195"/>
                    <a:pt x="119" y="206"/>
                  </a:cubicBezTo>
                  <a:cubicBezTo>
                    <a:pt x="142" y="229"/>
                    <a:pt x="181" y="229"/>
                    <a:pt x="204" y="209"/>
                  </a:cubicBezTo>
                  <a:lnTo>
                    <a:pt x="207" y="206"/>
                  </a:lnTo>
                  <a:cubicBezTo>
                    <a:pt x="218" y="195"/>
                    <a:pt x="223" y="178"/>
                    <a:pt x="223" y="164"/>
                  </a:cubicBezTo>
                  <a:cubicBezTo>
                    <a:pt x="223" y="147"/>
                    <a:pt x="218" y="133"/>
                    <a:pt x="207" y="121"/>
                  </a:cubicBezTo>
                  <a:cubicBezTo>
                    <a:pt x="187" y="96"/>
                    <a:pt x="147" y="96"/>
                    <a:pt x="122" y="119"/>
                  </a:cubicBezTo>
                  <a:cubicBezTo>
                    <a:pt x="108" y="133"/>
                    <a:pt x="102" y="147"/>
                    <a:pt x="102" y="164"/>
                  </a:cubicBezTo>
                  <a:close/>
                  <a:moveTo>
                    <a:pt x="48" y="279"/>
                  </a:moveTo>
                  <a:cubicBezTo>
                    <a:pt x="17" y="248"/>
                    <a:pt x="0" y="209"/>
                    <a:pt x="0" y="164"/>
                  </a:cubicBezTo>
                  <a:cubicBezTo>
                    <a:pt x="0" y="121"/>
                    <a:pt x="17" y="82"/>
                    <a:pt x="46" y="51"/>
                  </a:cubicBezTo>
                  <a:lnTo>
                    <a:pt x="48" y="48"/>
                  </a:lnTo>
                  <a:cubicBezTo>
                    <a:pt x="80" y="17"/>
                    <a:pt x="122" y="0"/>
                    <a:pt x="164" y="0"/>
                  </a:cubicBezTo>
                  <a:cubicBezTo>
                    <a:pt x="209" y="0"/>
                    <a:pt x="249" y="17"/>
                    <a:pt x="280" y="48"/>
                  </a:cubicBezTo>
                  <a:cubicBezTo>
                    <a:pt x="311" y="79"/>
                    <a:pt x="328" y="122"/>
                    <a:pt x="328" y="164"/>
                  </a:cubicBezTo>
                  <a:cubicBezTo>
                    <a:pt x="328" y="207"/>
                    <a:pt x="311" y="246"/>
                    <a:pt x="283" y="277"/>
                  </a:cubicBezTo>
                  <a:lnTo>
                    <a:pt x="280" y="279"/>
                  </a:lnTo>
                  <a:cubicBezTo>
                    <a:pt x="252" y="310"/>
                    <a:pt x="209" y="327"/>
                    <a:pt x="164" y="327"/>
                  </a:cubicBezTo>
                  <a:cubicBezTo>
                    <a:pt x="119" y="327"/>
                    <a:pt x="80" y="310"/>
                    <a:pt x="48" y="279"/>
                  </a:cubicBez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5" name="Freeform 197"/>
            <p:cNvSpPr>
              <a:spLocks noChangeArrowheads="1"/>
            </p:cNvSpPr>
            <p:nvPr/>
          </p:nvSpPr>
          <p:spPr bwMode="auto">
            <a:xfrm>
              <a:off x="3570" y="2966"/>
              <a:ext cx="73" cy="73"/>
            </a:xfrm>
            <a:custGeom>
              <a:avLst/>
              <a:gdLst>
                <a:gd name="T0" fmla="*/ 102 w 326"/>
                <a:gd name="T1" fmla="*/ 164 h 328"/>
                <a:gd name="T2" fmla="*/ 119 w 326"/>
                <a:gd name="T3" fmla="*/ 206 h 328"/>
                <a:gd name="T4" fmla="*/ 161 w 326"/>
                <a:gd name="T5" fmla="*/ 223 h 328"/>
                <a:gd name="T6" fmla="*/ 204 w 326"/>
                <a:gd name="T7" fmla="*/ 206 h 328"/>
                <a:gd name="T8" fmla="*/ 220 w 326"/>
                <a:gd name="T9" fmla="*/ 164 h 328"/>
                <a:gd name="T10" fmla="*/ 204 w 326"/>
                <a:gd name="T11" fmla="*/ 119 h 328"/>
                <a:gd name="T12" fmla="*/ 122 w 326"/>
                <a:gd name="T13" fmla="*/ 119 h 328"/>
                <a:gd name="T14" fmla="*/ 102 w 326"/>
                <a:gd name="T15" fmla="*/ 164 h 328"/>
                <a:gd name="T16" fmla="*/ 48 w 326"/>
                <a:gd name="T17" fmla="*/ 279 h 328"/>
                <a:gd name="T18" fmla="*/ 0 w 326"/>
                <a:gd name="T19" fmla="*/ 164 h 328"/>
                <a:gd name="T20" fmla="*/ 43 w 326"/>
                <a:gd name="T21" fmla="*/ 51 h 328"/>
                <a:gd name="T22" fmla="*/ 46 w 326"/>
                <a:gd name="T23" fmla="*/ 48 h 328"/>
                <a:gd name="T24" fmla="*/ 161 w 326"/>
                <a:gd name="T25" fmla="*/ 0 h 328"/>
                <a:gd name="T26" fmla="*/ 277 w 326"/>
                <a:gd name="T27" fmla="*/ 48 h 328"/>
                <a:gd name="T28" fmla="*/ 325 w 326"/>
                <a:gd name="T29" fmla="*/ 164 h 328"/>
                <a:gd name="T30" fmla="*/ 277 w 326"/>
                <a:gd name="T31" fmla="*/ 279 h 328"/>
                <a:gd name="T32" fmla="*/ 164 w 326"/>
                <a:gd name="T33" fmla="*/ 327 h 328"/>
                <a:gd name="T34" fmla="*/ 48 w 326"/>
                <a:gd name="T35" fmla="*/ 27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6" h="328">
                  <a:moveTo>
                    <a:pt x="102" y="164"/>
                  </a:moveTo>
                  <a:cubicBezTo>
                    <a:pt x="102" y="181"/>
                    <a:pt x="108" y="195"/>
                    <a:pt x="119" y="206"/>
                  </a:cubicBezTo>
                  <a:cubicBezTo>
                    <a:pt x="130" y="217"/>
                    <a:pt x="147" y="223"/>
                    <a:pt x="161" y="223"/>
                  </a:cubicBezTo>
                  <a:cubicBezTo>
                    <a:pt x="178" y="223"/>
                    <a:pt x="192" y="217"/>
                    <a:pt x="204" y="206"/>
                  </a:cubicBezTo>
                  <a:cubicBezTo>
                    <a:pt x="215" y="195"/>
                    <a:pt x="220" y="181"/>
                    <a:pt x="220" y="164"/>
                  </a:cubicBezTo>
                  <a:cubicBezTo>
                    <a:pt x="220" y="147"/>
                    <a:pt x="215" y="133"/>
                    <a:pt x="204" y="119"/>
                  </a:cubicBezTo>
                  <a:cubicBezTo>
                    <a:pt x="184" y="99"/>
                    <a:pt x="144" y="99"/>
                    <a:pt x="122" y="119"/>
                  </a:cubicBezTo>
                  <a:cubicBezTo>
                    <a:pt x="110" y="133"/>
                    <a:pt x="102" y="147"/>
                    <a:pt x="102" y="164"/>
                  </a:cubicBezTo>
                  <a:close/>
                  <a:moveTo>
                    <a:pt x="48" y="279"/>
                  </a:moveTo>
                  <a:cubicBezTo>
                    <a:pt x="17" y="248"/>
                    <a:pt x="0" y="207"/>
                    <a:pt x="0" y="164"/>
                  </a:cubicBezTo>
                  <a:cubicBezTo>
                    <a:pt x="0" y="122"/>
                    <a:pt x="14" y="82"/>
                    <a:pt x="43" y="51"/>
                  </a:cubicBezTo>
                  <a:lnTo>
                    <a:pt x="46" y="48"/>
                  </a:lnTo>
                  <a:cubicBezTo>
                    <a:pt x="77" y="17"/>
                    <a:pt x="119" y="0"/>
                    <a:pt x="161" y="0"/>
                  </a:cubicBezTo>
                  <a:cubicBezTo>
                    <a:pt x="206" y="0"/>
                    <a:pt x="246" y="17"/>
                    <a:pt x="277" y="48"/>
                  </a:cubicBezTo>
                  <a:cubicBezTo>
                    <a:pt x="308" y="79"/>
                    <a:pt x="325" y="121"/>
                    <a:pt x="325" y="164"/>
                  </a:cubicBezTo>
                  <a:cubicBezTo>
                    <a:pt x="325" y="209"/>
                    <a:pt x="308" y="248"/>
                    <a:pt x="277" y="279"/>
                  </a:cubicBezTo>
                  <a:cubicBezTo>
                    <a:pt x="249" y="310"/>
                    <a:pt x="206" y="327"/>
                    <a:pt x="164" y="327"/>
                  </a:cubicBezTo>
                  <a:cubicBezTo>
                    <a:pt x="122" y="327"/>
                    <a:pt x="79" y="310"/>
                    <a:pt x="48" y="279"/>
                  </a:cubicBez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6" name="Freeform 198"/>
            <p:cNvSpPr>
              <a:spLocks noChangeArrowheads="1"/>
            </p:cNvSpPr>
            <p:nvPr/>
          </p:nvSpPr>
          <p:spPr bwMode="auto">
            <a:xfrm>
              <a:off x="3606" y="3003"/>
              <a:ext cx="74" cy="73"/>
            </a:xfrm>
            <a:custGeom>
              <a:avLst/>
              <a:gdLst>
                <a:gd name="T0" fmla="*/ 122 w 329"/>
                <a:gd name="T1" fmla="*/ 118 h 328"/>
                <a:gd name="T2" fmla="*/ 105 w 329"/>
                <a:gd name="T3" fmla="*/ 161 h 328"/>
                <a:gd name="T4" fmla="*/ 122 w 329"/>
                <a:gd name="T5" fmla="*/ 203 h 328"/>
                <a:gd name="T6" fmla="*/ 209 w 329"/>
                <a:gd name="T7" fmla="*/ 203 h 328"/>
                <a:gd name="T8" fmla="*/ 226 w 329"/>
                <a:gd name="T9" fmla="*/ 161 h 328"/>
                <a:gd name="T10" fmla="*/ 209 w 329"/>
                <a:gd name="T11" fmla="*/ 118 h 328"/>
                <a:gd name="T12" fmla="*/ 164 w 329"/>
                <a:gd name="T13" fmla="*/ 101 h 328"/>
                <a:gd name="T14" fmla="*/ 122 w 329"/>
                <a:gd name="T15" fmla="*/ 118 h 328"/>
                <a:gd name="T16" fmla="*/ 48 w 329"/>
                <a:gd name="T17" fmla="*/ 279 h 328"/>
                <a:gd name="T18" fmla="*/ 0 w 329"/>
                <a:gd name="T19" fmla="*/ 164 h 328"/>
                <a:gd name="T20" fmla="*/ 48 w 329"/>
                <a:gd name="T21" fmla="*/ 48 h 328"/>
                <a:gd name="T22" fmla="*/ 164 w 329"/>
                <a:gd name="T23" fmla="*/ 0 h 328"/>
                <a:gd name="T24" fmla="*/ 280 w 329"/>
                <a:gd name="T25" fmla="*/ 48 h 328"/>
                <a:gd name="T26" fmla="*/ 328 w 329"/>
                <a:gd name="T27" fmla="*/ 164 h 328"/>
                <a:gd name="T28" fmla="*/ 280 w 329"/>
                <a:gd name="T29" fmla="*/ 279 h 328"/>
                <a:gd name="T30" fmla="*/ 164 w 329"/>
                <a:gd name="T31" fmla="*/ 327 h 328"/>
                <a:gd name="T32" fmla="*/ 48 w 329"/>
                <a:gd name="T33" fmla="*/ 27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22" y="118"/>
                  </a:moveTo>
                  <a:cubicBezTo>
                    <a:pt x="110" y="130"/>
                    <a:pt x="105" y="147"/>
                    <a:pt x="105" y="161"/>
                  </a:cubicBezTo>
                  <a:cubicBezTo>
                    <a:pt x="105" y="178"/>
                    <a:pt x="110" y="192"/>
                    <a:pt x="122" y="203"/>
                  </a:cubicBezTo>
                  <a:cubicBezTo>
                    <a:pt x="144" y="226"/>
                    <a:pt x="184" y="226"/>
                    <a:pt x="209" y="203"/>
                  </a:cubicBezTo>
                  <a:cubicBezTo>
                    <a:pt x="221" y="192"/>
                    <a:pt x="226" y="178"/>
                    <a:pt x="226" y="161"/>
                  </a:cubicBezTo>
                  <a:cubicBezTo>
                    <a:pt x="226" y="144"/>
                    <a:pt x="221" y="130"/>
                    <a:pt x="209" y="118"/>
                  </a:cubicBezTo>
                  <a:cubicBezTo>
                    <a:pt x="195" y="107"/>
                    <a:pt x="181" y="101"/>
                    <a:pt x="164" y="101"/>
                  </a:cubicBezTo>
                  <a:cubicBezTo>
                    <a:pt x="147" y="101"/>
                    <a:pt x="133" y="107"/>
                    <a:pt x="122" y="118"/>
                  </a:cubicBezTo>
                  <a:close/>
                  <a:moveTo>
                    <a:pt x="48" y="279"/>
                  </a:moveTo>
                  <a:cubicBezTo>
                    <a:pt x="17" y="248"/>
                    <a:pt x="0" y="206"/>
                    <a:pt x="0" y="164"/>
                  </a:cubicBezTo>
                  <a:cubicBezTo>
                    <a:pt x="0" y="118"/>
                    <a:pt x="17" y="79"/>
                    <a:pt x="48" y="48"/>
                  </a:cubicBezTo>
                  <a:cubicBezTo>
                    <a:pt x="79" y="17"/>
                    <a:pt x="122" y="0"/>
                    <a:pt x="164" y="0"/>
                  </a:cubicBezTo>
                  <a:cubicBezTo>
                    <a:pt x="206" y="0"/>
                    <a:pt x="249" y="17"/>
                    <a:pt x="280" y="48"/>
                  </a:cubicBezTo>
                  <a:cubicBezTo>
                    <a:pt x="311" y="79"/>
                    <a:pt x="328" y="119"/>
                    <a:pt x="328" y="164"/>
                  </a:cubicBezTo>
                  <a:cubicBezTo>
                    <a:pt x="328" y="210"/>
                    <a:pt x="311" y="248"/>
                    <a:pt x="280" y="279"/>
                  </a:cubicBezTo>
                  <a:cubicBezTo>
                    <a:pt x="249" y="310"/>
                    <a:pt x="206" y="327"/>
                    <a:pt x="164" y="327"/>
                  </a:cubicBezTo>
                  <a:cubicBezTo>
                    <a:pt x="122" y="327"/>
                    <a:pt x="79" y="310"/>
                    <a:pt x="48" y="279"/>
                  </a:cubicBez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7" name="Freeform 199"/>
            <p:cNvSpPr>
              <a:spLocks noChangeArrowheads="1"/>
            </p:cNvSpPr>
            <p:nvPr/>
          </p:nvSpPr>
          <p:spPr bwMode="auto">
            <a:xfrm>
              <a:off x="3334" y="2585"/>
              <a:ext cx="297" cy="297"/>
            </a:xfrm>
            <a:custGeom>
              <a:avLst/>
              <a:gdLst>
                <a:gd name="T0" fmla="*/ 1091 w 1312"/>
                <a:gd name="T1" fmla="*/ 219 h 1312"/>
                <a:gd name="T2" fmla="*/ 1311 w 1312"/>
                <a:gd name="T3" fmla="*/ 439 h 1312"/>
                <a:gd name="T4" fmla="*/ 439 w 1312"/>
                <a:gd name="T5" fmla="*/ 1311 h 1312"/>
                <a:gd name="T6" fmla="*/ 0 w 1312"/>
                <a:gd name="T7" fmla="*/ 872 h 1312"/>
                <a:gd name="T8" fmla="*/ 872 w 1312"/>
                <a:gd name="T9" fmla="*/ 0 h 1312"/>
                <a:gd name="T10" fmla="*/ 1091 w 1312"/>
                <a:gd name="T11" fmla="*/ 219 h 1312"/>
              </a:gdLst>
              <a:ahLst/>
              <a:cxnLst>
                <a:cxn ang="0">
                  <a:pos x="T0" y="T1"/>
                </a:cxn>
                <a:cxn ang="0">
                  <a:pos x="T2" y="T3"/>
                </a:cxn>
                <a:cxn ang="0">
                  <a:pos x="T4" y="T5"/>
                </a:cxn>
                <a:cxn ang="0">
                  <a:pos x="T6" y="T7"/>
                </a:cxn>
                <a:cxn ang="0">
                  <a:pos x="T8" y="T9"/>
                </a:cxn>
                <a:cxn ang="0">
                  <a:pos x="T10" y="T11"/>
                </a:cxn>
              </a:cxnLst>
              <a:rect l="0" t="0" r="r" b="b"/>
              <a:pathLst>
                <a:path w="1312" h="1312">
                  <a:moveTo>
                    <a:pt x="1091" y="219"/>
                  </a:moveTo>
                  <a:lnTo>
                    <a:pt x="1311" y="439"/>
                  </a:lnTo>
                  <a:lnTo>
                    <a:pt x="439" y="1311"/>
                  </a:lnTo>
                  <a:lnTo>
                    <a:pt x="0" y="872"/>
                  </a:lnTo>
                  <a:lnTo>
                    <a:pt x="872" y="0"/>
                  </a:lnTo>
                  <a:lnTo>
                    <a:pt x="1091" y="219"/>
                  </a:lnTo>
                </a:path>
              </a:pathLst>
            </a:custGeom>
            <a:solidFill>
              <a:srgbClr val="5EC3DA"/>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8" name="Freeform 200"/>
            <p:cNvSpPr>
              <a:spLocks noChangeArrowheads="1"/>
            </p:cNvSpPr>
            <p:nvPr/>
          </p:nvSpPr>
          <p:spPr bwMode="auto">
            <a:xfrm>
              <a:off x="3693" y="2585"/>
              <a:ext cx="296" cy="297"/>
            </a:xfrm>
            <a:custGeom>
              <a:avLst/>
              <a:gdLst>
                <a:gd name="T0" fmla="*/ 0 w 1311"/>
                <a:gd name="T1" fmla="*/ 440 h 1313"/>
                <a:gd name="T2" fmla="*/ 872 w 1311"/>
                <a:gd name="T3" fmla="*/ 1312 h 1313"/>
                <a:gd name="T4" fmla="*/ 1310 w 1311"/>
                <a:gd name="T5" fmla="*/ 872 h 1313"/>
                <a:gd name="T6" fmla="*/ 438 w 1311"/>
                <a:gd name="T7" fmla="*/ 0 h 1313"/>
                <a:gd name="T8" fmla="*/ 0 w 1311"/>
                <a:gd name="T9" fmla="*/ 440 h 1313"/>
              </a:gdLst>
              <a:ahLst/>
              <a:cxnLst>
                <a:cxn ang="0">
                  <a:pos x="T0" y="T1"/>
                </a:cxn>
                <a:cxn ang="0">
                  <a:pos x="T2" y="T3"/>
                </a:cxn>
                <a:cxn ang="0">
                  <a:pos x="T4" y="T5"/>
                </a:cxn>
                <a:cxn ang="0">
                  <a:pos x="T6" y="T7"/>
                </a:cxn>
                <a:cxn ang="0">
                  <a:pos x="T8" y="T9"/>
                </a:cxn>
              </a:cxnLst>
              <a:rect l="0" t="0" r="r" b="b"/>
              <a:pathLst>
                <a:path w="1311" h="1313">
                  <a:moveTo>
                    <a:pt x="0" y="440"/>
                  </a:moveTo>
                  <a:lnTo>
                    <a:pt x="872" y="1312"/>
                  </a:lnTo>
                  <a:lnTo>
                    <a:pt x="1310" y="872"/>
                  </a:lnTo>
                  <a:lnTo>
                    <a:pt x="438" y="0"/>
                  </a:lnTo>
                  <a:lnTo>
                    <a:pt x="0" y="440"/>
                  </a:lnTo>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49" name="Freeform 201"/>
            <p:cNvSpPr>
              <a:spLocks noChangeArrowheads="1"/>
            </p:cNvSpPr>
            <p:nvPr/>
          </p:nvSpPr>
          <p:spPr bwMode="auto">
            <a:xfrm>
              <a:off x="3560" y="2702"/>
              <a:ext cx="273" cy="383"/>
            </a:xfrm>
            <a:custGeom>
              <a:avLst/>
              <a:gdLst>
                <a:gd name="T0" fmla="*/ 452 w 1209"/>
                <a:gd name="T1" fmla="*/ 1643 h 1692"/>
                <a:gd name="T2" fmla="*/ 412 w 1209"/>
                <a:gd name="T3" fmla="*/ 1600 h 1692"/>
                <a:gd name="T4" fmla="*/ 486 w 1209"/>
                <a:gd name="T5" fmla="*/ 1527 h 1692"/>
                <a:gd name="T6" fmla="*/ 525 w 1209"/>
                <a:gd name="T7" fmla="*/ 1567 h 1692"/>
                <a:gd name="T8" fmla="*/ 613 w 1209"/>
                <a:gd name="T9" fmla="*/ 1567 h 1692"/>
                <a:gd name="T10" fmla="*/ 630 w 1209"/>
                <a:gd name="T11" fmla="*/ 1524 h 1692"/>
                <a:gd name="T12" fmla="*/ 613 w 1209"/>
                <a:gd name="T13" fmla="*/ 1482 h 1692"/>
                <a:gd name="T14" fmla="*/ 686 w 1209"/>
                <a:gd name="T15" fmla="*/ 1409 h 1692"/>
                <a:gd name="T16" fmla="*/ 773 w 1209"/>
                <a:gd name="T17" fmla="*/ 1409 h 1692"/>
                <a:gd name="T18" fmla="*/ 790 w 1209"/>
                <a:gd name="T19" fmla="*/ 1366 h 1692"/>
                <a:gd name="T20" fmla="*/ 773 w 1209"/>
                <a:gd name="T21" fmla="*/ 1321 h 1692"/>
                <a:gd name="T22" fmla="*/ 847 w 1209"/>
                <a:gd name="T23" fmla="*/ 1248 h 1692"/>
                <a:gd name="T24" fmla="*/ 889 w 1209"/>
                <a:gd name="T25" fmla="*/ 1265 h 1692"/>
                <a:gd name="T26" fmla="*/ 932 w 1209"/>
                <a:gd name="T27" fmla="*/ 1248 h 1692"/>
                <a:gd name="T28" fmla="*/ 948 w 1209"/>
                <a:gd name="T29" fmla="*/ 1205 h 1692"/>
                <a:gd name="T30" fmla="*/ 932 w 1209"/>
                <a:gd name="T31" fmla="*/ 1163 h 1692"/>
                <a:gd name="T32" fmla="*/ 1005 w 1209"/>
                <a:gd name="T33" fmla="*/ 1090 h 1692"/>
                <a:gd name="T34" fmla="*/ 1092 w 1209"/>
                <a:gd name="T35" fmla="*/ 1090 h 1692"/>
                <a:gd name="T36" fmla="*/ 1109 w 1209"/>
                <a:gd name="T37" fmla="*/ 1047 h 1692"/>
                <a:gd name="T38" fmla="*/ 1092 w 1209"/>
                <a:gd name="T39" fmla="*/ 1005 h 1692"/>
                <a:gd name="T40" fmla="*/ 810 w 1209"/>
                <a:gd name="T41" fmla="*/ 723 h 1692"/>
                <a:gd name="T42" fmla="*/ 632 w 1209"/>
                <a:gd name="T43" fmla="*/ 779 h 1692"/>
                <a:gd name="T44" fmla="*/ 429 w 1209"/>
                <a:gd name="T45" fmla="*/ 703 h 1692"/>
                <a:gd name="T46" fmla="*/ 280 w 1209"/>
                <a:gd name="T47" fmla="*/ 853 h 1692"/>
                <a:gd name="T48" fmla="*/ 164 w 1209"/>
                <a:gd name="T49" fmla="*/ 901 h 1692"/>
                <a:gd name="T50" fmla="*/ 48 w 1209"/>
                <a:gd name="T51" fmla="*/ 853 h 1692"/>
                <a:gd name="T52" fmla="*/ 0 w 1209"/>
                <a:gd name="T53" fmla="*/ 737 h 1692"/>
                <a:gd name="T54" fmla="*/ 48 w 1209"/>
                <a:gd name="T55" fmla="*/ 621 h 1692"/>
                <a:gd name="T56" fmla="*/ 669 w 1209"/>
                <a:gd name="T57" fmla="*/ 0 h 1692"/>
                <a:gd name="T58" fmla="*/ 742 w 1209"/>
                <a:gd name="T59" fmla="*/ 74 h 1692"/>
                <a:gd name="T60" fmla="*/ 122 w 1209"/>
                <a:gd name="T61" fmla="*/ 695 h 1692"/>
                <a:gd name="T62" fmla="*/ 105 w 1209"/>
                <a:gd name="T63" fmla="*/ 737 h 1692"/>
                <a:gd name="T64" fmla="*/ 122 w 1209"/>
                <a:gd name="T65" fmla="*/ 779 h 1692"/>
                <a:gd name="T66" fmla="*/ 164 w 1209"/>
                <a:gd name="T67" fmla="*/ 796 h 1692"/>
                <a:gd name="T68" fmla="*/ 206 w 1209"/>
                <a:gd name="T69" fmla="*/ 779 h 1692"/>
                <a:gd name="T70" fmla="*/ 426 w 1209"/>
                <a:gd name="T71" fmla="*/ 559 h 1692"/>
                <a:gd name="T72" fmla="*/ 486 w 1209"/>
                <a:gd name="T73" fmla="*/ 618 h 1692"/>
                <a:gd name="T74" fmla="*/ 630 w 1209"/>
                <a:gd name="T75" fmla="*/ 678 h 1692"/>
                <a:gd name="T76" fmla="*/ 773 w 1209"/>
                <a:gd name="T77" fmla="*/ 618 h 1692"/>
                <a:gd name="T78" fmla="*/ 810 w 1209"/>
                <a:gd name="T79" fmla="*/ 582 h 1692"/>
                <a:gd name="T80" fmla="*/ 1160 w 1209"/>
                <a:gd name="T81" fmla="*/ 932 h 1692"/>
                <a:gd name="T82" fmla="*/ 1208 w 1209"/>
                <a:gd name="T83" fmla="*/ 1047 h 1692"/>
                <a:gd name="T84" fmla="*/ 1160 w 1209"/>
                <a:gd name="T85" fmla="*/ 1163 h 1692"/>
                <a:gd name="T86" fmla="*/ 1050 w 1209"/>
                <a:gd name="T87" fmla="*/ 1211 h 1692"/>
                <a:gd name="T88" fmla="*/ 1002 w 1209"/>
                <a:gd name="T89" fmla="*/ 1321 h 1692"/>
                <a:gd name="T90" fmla="*/ 892 w 1209"/>
                <a:gd name="T91" fmla="*/ 1369 h 1692"/>
                <a:gd name="T92" fmla="*/ 844 w 1209"/>
                <a:gd name="T93" fmla="*/ 1479 h 1692"/>
                <a:gd name="T94" fmla="*/ 734 w 1209"/>
                <a:gd name="T95" fmla="*/ 1527 h 1692"/>
                <a:gd name="T96" fmla="*/ 686 w 1209"/>
                <a:gd name="T97" fmla="*/ 1637 h 1692"/>
                <a:gd name="T98" fmla="*/ 567 w 1209"/>
                <a:gd name="T99" fmla="*/ 1691 h 1692"/>
                <a:gd name="T100" fmla="*/ 452 w 1209"/>
                <a:gd name="T101" fmla="*/ 1643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09" h="1692">
                  <a:moveTo>
                    <a:pt x="452" y="1643"/>
                  </a:moveTo>
                  <a:lnTo>
                    <a:pt x="412" y="1600"/>
                  </a:lnTo>
                  <a:lnTo>
                    <a:pt x="486" y="1527"/>
                  </a:lnTo>
                  <a:lnTo>
                    <a:pt x="525" y="1567"/>
                  </a:lnTo>
                  <a:cubicBezTo>
                    <a:pt x="548" y="1589"/>
                    <a:pt x="587" y="1589"/>
                    <a:pt x="613" y="1567"/>
                  </a:cubicBezTo>
                  <a:cubicBezTo>
                    <a:pt x="624" y="1555"/>
                    <a:pt x="630" y="1538"/>
                    <a:pt x="630" y="1524"/>
                  </a:cubicBezTo>
                  <a:cubicBezTo>
                    <a:pt x="630" y="1507"/>
                    <a:pt x="624" y="1493"/>
                    <a:pt x="613" y="1482"/>
                  </a:cubicBezTo>
                  <a:lnTo>
                    <a:pt x="686" y="1409"/>
                  </a:lnTo>
                  <a:cubicBezTo>
                    <a:pt x="709" y="1431"/>
                    <a:pt x="748" y="1431"/>
                    <a:pt x="773" y="1409"/>
                  </a:cubicBezTo>
                  <a:cubicBezTo>
                    <a:pt x="785" y="1397"/>
                    <a:pt x="790" y="1380"/>
                    <a:pt x="790" y="1366"/>
                  </a:cubicBezTo>
                  <a:cubicBezTo>
                    <a:pt x="790" y="1349"/>
                    <a:pt x="785" y="1335"/>
                    <a:pt x="773" y="1321"/>
                  </a:cubicBezTo>
                  <a:lnTo>
                    <a:pt x="847" y="1248"/>
                  </a:lnTo>
                  <a:cubicBezTo>
                    <a:pt x="858" y="1259"/>
                    <a:pt x="872" y="1265"/>
                    <a:pt x="889" y="1265"/>
                  </a:cubicBezTo>
                  <a:cubicBezTo>
                    <a:pt x="906" y="1265"/>
                    <a:pt x="920" y="1259"/>
                    <a:pt x="932" y="1248"/>
                  </a:cubicBezTo>
                  <a:cubicBezTo>
                    <a:pt x="943" y="1236"/>
                    <a:pt x="948" y="1219"/>
                    <a:pt x="948" y="1205"/>
                  </a:cubicBezTo>
                  <a:cubicBezTo>
                    <a:pt x="948" y="1191"/>
                    <a:pt x="943" y="1174"/>
                    <a:pt x="932" y="1163"/>
                  </a:cubicBezTo>
                  <a:lnTo>
                    <a:pt x="1005" y="1090"/>
                  </a:lnTo>
                  <a:cubicBezTo>
                    <a:pt x="1027" y="1112"/>
                    <a:pt x="1070" y="1112"/>
                    <a:pt x="1092" y="1090"/>
                  </a:cubicBezTo>
                  <a:cubicBezTo>
                    <a:pt x="1104" y="1078"/>
                    <a:pt x="1109" y="1061"/>
                    <a:pt x="1109" y="1047"/>
                  </a:cubicBezTo>
                  <a:cubicBezTo>
                    <a:pt x="1109" y="1030"/>
                    <a:pt x="1104" y="1016"/>
                    <a:pt x="1092" y="1005"/>
                  </a:cubicBezTo>
                  <a:lnTo>
                    <a:pt x="810" y="723"/>
                  </a:lnTo>
                  <a:cubicBezTo>
                    <a:pt x="759" y="759"/>
                    <a:pt x="697" y="779"/>
                    <a:pt x="632" y="779"/>
                  </a:cubicBezTo>
                  <a:cubicBezTo>
                    <a:pt x="556" y="779"/>
                    <a:pt x="486" y="751"/>
                    <a:pt x="429" y="703"/>
                  </a:cubicBezTo>
                  <a:lnTo>
                    <a:pt x="280" y="853"/>
                  </a:lnTo>
                  <a:cubicBezTo>
                    <a:pt x="249" y="884"/>
                    <a:pt x="206" y="901"/>
                    <a:pt x="164" y="901"/>
                  </a:cubicBezTo>
                  <a:cubicBezTo>
                    <a:pt x="122" y="901"/>
                    <a:pt x="79" y="884"/>
                    <a:pt x="48" y="853"/>
                  </a:cubicBezTo>
                  <a:cubicBezTo>
                    <a:pt x="17" y="822"/>
                    <a:pt x="0" y="779"/>
                    <a:pt x="0" y="737"/>
                  </a:cubicBezTo>
                  <a:cubicBezTo>
                    <a:pt x="0" y="695"/>
                    <a:pt x="17" y="652"/>
                    <a:pt x="48" y="621"/>
                  </a:cubicBezTo>
                  <a:lnTo>
                    <a:pt x="669" y="0"/>
                  </a:lnTo>
                  <a:lnTo>
                    <a:pt x="742" y="74"/>
                  </a:lnTo>
                  <a:lnTo>
                    <a:pt x="122" y="695"/>
                  </a:lnTo>
                  <a:cubicBezTo>
                    <a:pt x="110" y="706"/>
                    <a:pt x="105" y="723"/>
                    <a:pt x="105" y="737"/>
                  </a:cubicBezTo>
                  <a:cubicBezTo>
                    <a:pt x="105" y="754"/>
                    <a:pt x="111" y="768"/>
                    <a:pt x="122" y="779"/>
                  </a:cubicBezTo>
                  <a:cubicBezTo>
                    <a:pt x="134" y="791"/>
                    <a:pt x="150" y="796"/>
                    <a:pt x="164" y="796"/>
                  </a:cubicBezTo>
                  <a:cubicBezTo>
                    <a:pt x="181" y="796"/>
                    <a:pt x="195" y="791"/>
                    <a:pt x="206" y="779"/>
                  </a:cubicBezTo>
                  <a:lnTo>
                    <a:pt x="426" y="559"/>
                  </a:lnTo>
                  <a:lnTo>
                    <a:pt x="486" y="618"/>
                  </a:lnTo>
                  <a:cubicBezTo>
                    <a:pt x="525" y="658"/>
                    <a:pt x="577" y="678"/>
                    <a:pt x="630" y="678"/>
                  </a:cubicBezTo>
                  <a:cubicBezTo>
                    <a:pt x="684" y="678"/>
                    <a:pt x="737" y="655"/>
                    <a:pt x="773" y="618"/>
                  </a:cubicBezTo>
                  <a:lnTo>
                    <a:pt x="810" y="582"/>
                  </a:lnTo>
                  <a:lnTo>
                    <a:pt x="1160" y="932"/>
                  </a:lnTo>
                  <a:cubicBezTo>
                    <a:pt x="1191" y="963"/>
                    <a:pt x="1208" y="1002"/>
                    <a:pt x="1208" y="1047"/>
                  </a:cubicBezTo>
                  <a:cubicBezTo>
                    <a:pt x="1208" y="1092"/>
                    <a:pt x="1191" y="1132"/>
                    <a:pt x="1160" y="1163"/>
                  </a:cubicBezTo>
                  <a:cubicBezTo>
                    <a:pt x="1129" y="1194"/>
                    <a:pt x="1092" y="1211"/>
                    <a:pt x="1050" y="1211"/>
                  </a:cubicBezTo>
                  <a:cubicBezTo>
                    <a:pt x="1050" y="1253"/>
                    <a:pt x="1033" y="1293"/>
                    <a:pt x="1002" y="1321"/>
                  </a:cubicBezTo>
                  <a:cubicBezTo>
                    <a:pt x="971" y="1352"/>
                    <a:pt x="932" y="1369"/>
                    <a:pt x="892" y="1369"/>
                  </a:cubicBezTo>
                  <a:cubicBezTo>
                    <a:pt x="892" y="1411"/>
                    <a:pt x="875" y="1451"/>
                    <a:pt x="844" y="1479"/>
                  </a:cubicBezTo>
                  <a:cubicBezTo>
                    <a:pt x="813" y="1510"/>
                    <a:pt x="773" y="1527"/>
                    <a:pt x="734" y="1527"/>
                  </a:cubicBezTo>
                  <a:cubicBezTo>
                    <a:pt x="734" y="1569"/>
                    <a:pt x="717" y="1609"/>
                    <a:pt x="686" y="1637"/>
                  </a:cubicBezTo>
                  <a:cubicBezTo>
                    <a:pt x="652" y="1674"/>
                    <a:pt x="613" y="1691"/>
                    <a:pt x="567" y="1691"/>
                  </a:cubicBezTo>
                  <a:cubicBezTo>
                    <a:pt x="525" y="1691"/>
                    <a:pt x="483" y="1674"/>
                    <a:pt x="452" y="1643"/>
                  </a:cubicBez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50" name="Freeform 202"/>
            <p:cNvSpPr>
              <a:spLocks noChangeArrowheads="1"/>
            </p:cNvSpPr>
            <p:nvPr/>
          </p:nvSpPr>
          <p:spPr bwMode="auto">
            <a:xfrm>
              <a:off x="3872" y="2814"/>
              <a:ext cx="32" cy="32"/>
            </a:xfrm>
            <a:custGeom>
              <a:avLst/>
              <a:gdLst>
                <a:gd name="T0" fmla="*/ 36 w 145"/>
                <a:gd name="T1" fmla="*/ 107 h 144"/>
                <a:gd name="T2" fmla="*/ 0 w 145"/>
                <a:gd name="T3" fmla="*/ 72 h 144"/>
                <a:gd name="T4" fmla="*/ 72 w 145"/>
                <a:gd name="T5" fmla="*/ 0 h 144"/>
                <a:gd name="T6" fmla="*/ 144 w 145"/>
                <a:gd name="T7" fmla="*/ 72 h 144"/>
                <a:gd name="T8" fmla="*/ 72 w 145"/>
                <a:gd name="T9" fmla="*/ 143 h 144"/>
                <a:gd name="T10" fmla="*/ 36 w 145"/>
                <a:gd name="T11" fmla="*/ 107 h 144"/>
              </a:gdLst>
              <a:ahLst/>
              <a:cxnLst>
                <a:cxn ang="0">
                  <a:pos x="T0" y="T1"/>
                </a:cxn>
                <a:cxn ang="0">
                  <a:pos x="T2" y="T3"/>
                </a:cxn>
                <a:cxn ang="0">
                  <a:pos x="T4" y="T5"/>
                </a:cxn>
                <a:cxn ang="0">
                  <a:pos x="T6" y="T7"/>
                </a:cxn>
                <a:cxn ang="0">
                  <a:pos x="T8" y="T9"/>
                </a:cxn>
                <a:cxn ang="0">
                  <a:pos x="T10" y="T11"/>
                </a:cxn>
              </a:cxnLst>
              <a:rect l="0" t="0" r="r" b="b"/>
              <a:pathLst>
                <a:path w="145" h="144">
                  <a:moveTo>
                    <a:pt x="36" y="107"/>
                  </a:moveTo>
                  <a:lnTo>
                    <a:pt x="0" y="72"/>
                  </a:lnTo>
                  <a:lnTo>
                    <a:pt x="72" y="0"/>
                  </a:lnTo>
                  <a:lnTo>
                    <a:pt x="144" y="72"/>
                  </a:lnTo>
                  <a:lnTo>
                    <a:pt x="72" y="143"/>
                  </a:lnTo>
                  <a:lnTo>
                    <a:pt x="36" y="10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52" name="Freeform 203"/>
            <p:cNvSpPr>
              <a:spLocks noChangeArrowheads="1"/>
            </p:cNvSpPr>
            <p:nvPr/>
          </p:nvSpPr>
          <p:spPr bwMode="auto">
            <a:xfrm>
              <a:off x="3419" y="2814"/>
              <a:ext cx="32" cy="32"/>
            </a:xfrm>
            <a:custGeom>
              <a:avLst/>
              <a:gdLst>
                <a:gd name="T0" fmla="*/ 36 w 145"/>
                <a:gd name="T1" fmla="*/ 107 h 144"/>
                <a:gd name="T2" fmla="*/ 0 w 145"/>
                <a:gd name="T3" fmla="*/ 71 h 144"/>
                <a:gd name="T4" fmla="*/ 72 w 145"/>
                <a:gd name="T5" fmla="*/ 0 h 144"/>
                <a:gd name="T6" fmla="*/ 144 w 145"/>
                <a:gd name="T7" fmla="*/ 71 h 144"/>
                <a:gd name="T8" fmla="*/ 72 w 145"/>
                <a:gd name="T9" fmla="*/ 143 h 144"/>
                <a:gd name="T10" fmla="*/ 36 w 145"/>
                <a:gd name="T11" fmla="*/ 107 h 144"/>
              </a:gdLst>
              <a:ahLst/>
              <a:cxnLst>
                <a:cxn ang="0">
                  <a:pos x="T0" y="T1"/>
                </a:cxn>
                <a:cxn ang="0">
                  <a:pos x="T2" y="T3"/>
                </a:cxn>
                <a:cxn ang="0">
                  <a:pos x="T4" y="T5"/>
                </a:cxn>
                <a:cxn ang="0">
                  <a:pos x="T6" y="T7"/>
                </a:cxn>
                <a:cxn ang="0">
                  <a:pos x="T8" y="T9"/>
                </a:cxn>
                <a:cxn ang="0">
                  <a:pos x="T10" y="T11"/>
                </a:cxn>
              </a:cxnLst>
              <a:rect l="0" t="0" r="r" b="b"/>
              <a:pathLst>
                <a:path w="145" h="144">
                  <a:moveTo>
                    <a:pt x="36" y="107"/>
                  </a:moveTo>
                  <a:lnTo>
                    <a:pt x="0" y="71"/>
                  </a:lnTo>
                  <a:lnTo>
                    <a:pt x="72" y="0"/>
                  </a:lnTo>
                  <a:lnTo>
                    <a:pt x="144" y="71"/>
                  </a:lnTo>
                  <a:lnTo>
                    <a:pt x="72" y="143"/>
                  </a:lnTo>
                  <a:lnTo>
                    <a:pt x="36" y="107"/>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grpSp>
        <p:nvGrpSpPr>
          <p:cNvPr id="153" name="Group 204"/>
          <p:cNvGrpSpPr>
            <a:grpSpLocks/>
          </p:cNvGrpSpPr>
          <p:nvPr/>
        </p:nvGrpSpPr>
        <p:grpSpPr bwMode="auto">
          <a:xfrm>
            <a:off x="6867349" y="2310208"/>
            <a:ext cx="989718" cy="937034"/>
            <a:chOff x="4516" y="2587"/>
            <a:chExt cx="526" cy="498"/>
          </a:xfrm>
        </p:grpSpPr>
        <p:sp>
          <p:nvSpPr>
            <p:cNvPr id="154" name="Freeform 205"/>
            <p:cNvSpPr>
              <a:spLocks noChangeArrowheads="1"/>
            </p:cNvSpPr>
            <p:nvPr/>
          </p:nvSpPr>
          <p:spPr bwMode="auto">
            <a:xfrm>
              <a:off x="4693" y="3029"/>
              <a:ext cx="170" cy="56"/>
            </a:xfrm>
            <a:custGeom>
              <a:avLst/>
              <a:gdLst>
                <a:gd name="T0" fmla="*/ 658 w 755"/>
                <a:gd name="T1" fmla="*/ 0 h 252"/>
                <a:gd name="T2" fmla="*/ 658 w 755"/>
                <a:gd name="T3" fmla="*/ 152 h 252"/>
                <a:gd name="T4" fmla="*/ 99 w 755"/>
                <a:gd name="T5" fmla="*/ 152 h 252"/>
                <a:gd name="T6" fmla="*/ 99 w 755"/>
                <a:gd name="T7" fmla="*/ 0 h 252"/>
                <a:gd name="T8" fmla="*/ 0 w 755"/>
                <a:gd name="T9" fmla="*/ 0 h 252"/>
                <a:gd name="T10" fmla="*/ 0 w 755"/>
                <a:gd name="T11" fmla="*/ 251 h 252"/>
                <a:gd name="T12" fmla="*/ 754 w 755"/>
                <a:gd name="T13" fmla="*/ 251 h 252"/>
                <a:gd name="T14" fmla="*/ 754 w 755"/>
                <a:gd name="T15" fmla="*/ 0 h 252"/>
                <a:gd name="T16" fmla="*/ 658 w 755"/>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5" h="252">
                  <a:moveTo>
                    <a:pt x="658" y="0"/>
                  </a:moveTo>
                  <a:lnTo>
                    <a:pt x="658" y="152"/>
                  </a:lnTo>
                  <a:lnTo>
                    <a:pt x="99" y="152"/>
                  </a:lnTo>
                  <a:lnTo>
                    <a:pt x="99" y="0"/>
                  </a:lnTo>
                  <a:lnTo>
                    <a:pt x="0" y="0"/>
                  </a:lnTo>
                  <a:lnTo>
                    <a:pt x="0" y="251"/>
                  </a:lnTo>
                  <a:lnTo>
                    <a:pt x="754" y="251"/>
                  </a:lnTo>
                  <a:lnTo>
                    <a:pt x="754" y="0"/>
                  </a:lnTo>
                  <a:lnTo>
                    <a:pt x="658" y="0"/>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55" name="Freeform 206"/>
            <p:cNvSpPr>
              <a:spLocks noChangeArrowheads="1"/>
            </p:cNvSpPr>
            <p:nvPr/>
          </p:nvSpPr>
          <p:spPr bwMode="auto">
            <a:xfrm>
              <a:off x="4662" y="3063"/>
              <a:ext cx="233" cy="21"/>
            </a:xfrm>
            <a:custGeom>
              <a:avLst/>
              <a:gdLst>
                <a:gd name="T0" fmla="*/ 515 w 1031"/>
                <a:gd name="T1" fmla="*/ 96 h 97"/>
                <a:gd name="T2" fmla="*/ 0 w 1031"/>
                <a:gd name="T3" fmla="*/ 96 h 97"/>
                <a:gd name="T4" fmla="*/ 0 w 1031"/>
                <a:gd name="T5" fmla="*/ 0 h 97"/>
                <a:gd name="T6" fmla="*/ 1030 w 1031"/>
                <a:gd name="T7" fmla="*/ 0 h 97"/>
                <a:gd name="T8" fmla="*/ 1030 w 1031"/>
                <a:gd name="T9" fmla="*/ 96 h 97"/>
                <a:gd name="T10" fmla="*/ 515 w 1031"/>
                <a:gd name="T11" fmla="*/ 96 h 97"/>
              </a:gdLst>
              <a:ahLst/>
              <a:cxnLst>
                <a:cxn ang="0">
                  <a:pos x="T0" y="T1"/>
                </a:cxn>
                <a:cxn ang="0">
                  <a:pos x="T2" y="T3"/>
                </a:cxn>
                <a:cxn ang="0">
                  <a:pos x="T4" y="T5"/>
                </a:cxn>
                <a:cxn ang="0">
                  <a:pos x="T6" y="T7"/>
                </a:cxn>
                <a:cxn ang="0">
                  <a:pos x="T8" y="T9"/>
                </a:cxn>
                <a:cxn ang="0">
                  <a:pos x="T10" y="T11"/>
                </a:cxn>
              </a:cxnLst>
              <a:rect l="0" t="0" r="r" b="b"/>
              <a:pathLst>
                <a:path w="1031" h="97">
                  <a:moveTo>
                    <a:pt x="515" y="96"/>
                  </a:moveTo>
                  <a:lnTo>
                    <a:pt x="0" y="96"/>
                  </a:lnTo>
                  <a:lnTo>
                    <a:pt x="0" y="0"/>
                  </a:lnTo>
                  <a:lnTo>
                    <a:pt x="1030" y="0"/>
                  </a:lnTo>
                  <a:lnTo>
                    <a:pt x="1030" y="96"/>
                  </a:lnTo>
                  <a:lnTo>
                    <a:pt x="515" y="96"/>
                  </a:lnTo>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56" name="Freeform 207"/>
            <p:cNvSpPr>
              <a:spLocks noChangeArrowheads="1"/>
            </p:cNvSpPr>
            <p:nvPr/>
          </p:nvSpPr>
          <p:spPr bwMode="auto">
            <a:xfrm>
              <a:off x="4516" y="2587"/>
              <a:ext cx="526" cy="363"/>
            </a:xfrm>
            <a:custGeom>
              <a:avLst/>
              <a:gdLst>
                <a:gd name="T0" fmla="*/ 2229 w 2326"/>
                <a:gd name="T1" fmla="*/ 1507 h 1606"/>
                <a:gd name="T2" fmla="*/ 2229 w 2326"/>
                <a:gd name="T3" fmla="*/ 124 h 1606"/>
                <a:gd name="T4" fmla="*/ 2221 w 2326"/>
                <a:gd name="T5" fmla="*/ 101 h 1606"/>
                <a:gd name="T6" fmla="*/ 2198 w 2326"/>
                <a:gd name="T7" fmla="*/ 93 h 1606"/>
                <a:gd name="T8" fmla="*/ 127 w 2326"/>
                <a:gd name="T9" fmla="*/ 93 h 1606"/>
                <a:gd name="T10" fmla="*/ 104 w 2326"/>
                <a:gd name="T11" fmla="*/ 101 h 1606"/>
                <a:gd name="T12" fmla="*/ 96 w 2326"/>
                <a:gd name="T13" fmla="*/ 124 h 1606"/>
                <a:gd name="T14" fmla="*/ 96 w 2326"/>
                <a:gd name="T15" fmla="*/ 1507 h 1606"/>
                <a:gd name="T16" fmla="*/ 2229 w 2326"/>
                <a:gd name="T17" fmla="*/ 1507 h 1606"/>
                <a:gd name="T18" fmla="*/ 2325 w 2326"/>
                <a:gd name="T19" fmla="*/ 1605 h 1606"/>
                <a:gd name="T20" fmla="*/ 0 w 2326"/>
                <a:gd name="T21" fmla="*/ 1605 h 1606"/>
                <a:gd name="T22" fmla="*/ 0 w 2326"/>
                <a:gd name="T23" fmla="*/ 127 h 1606"/>
                <a:gd name="T24" fmla="*/ 36 w 2326"/>
                <a:gd name="T25" fmla="*/ 36 h 1606"/>
                <a:gd name="T26" fmla="*/ 127 w 2326"/>
                <a:gd name="T27" fmla="*/ 0 h 1606"/>
                <a:gd name="T28" fmla="*/ 2198 w 2326"/>
                <a:gd name="T29" fmla="*/ 0 h 1606"/>
                <a:gd name="T30" fmla="*/ 2288 w 2326"/>
                <a:gd name="T31" fmla="*/ 36 h 1606"/>
                <a:gd name="T32" fmla="*/ 2325 w 2326"/>
                <a:gd name="T33" fmla="*/ 127 h 1606"/>
                <a:gd name="T34" fmla="*/ 2325 w 2326"/>
                <a:gd name="T35" fmla="*/ 1605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6" h="1606">
                  <a:moveTo>
                    <a:pt x="2229" y="1507"/>
                  </a:moveTo>
                  <a:lnTo>
                    <a:pt x="2229" y="124"/>
                  </a:lnTo>
                  <a:cubicBezTo>
                    <a:pt x="2229" y="115"/>
                    <a:pt x="2226" y="107"/>
                    <a:pt x="2221" y="101"/>
                  </a:cubicBezTo>
                  <a:cubicBezTo>
                    <a:pt x="2212" y="93"/>
                    <a:pt x="2204" y="93"/>
                    <a:pt x="2198" y="93"/>
                  </a:cubicBezTo>
                  <a:lnTo>
                    <a:pt x="127" y="93"/>
                  </a:lnTo>
                  <a:cubicBezTo>
                    <a:pt x="118" y="93"/>
                    <a:pt x="110" y="95"/>
                    <a:pt x="104" y="101"/>
                  </a:cubicBezTo>
                  <a:cubicBezTo>
                    <a:pt x="98" y="107"/>
                    <a:pt x="96" y="115"/>
                    <a:pt x="96" y="124"/>
                  </a:cubicBezTo>
                  <a:lnTo>
                    <a:pt x="96" y="1507"/>
                  </a:lnTo>
                  <a:lnTo>
                    <a:pt x="2229" y="1507"/>
                  </a:lnTo>
                  <a:close/>
                  <a:moveTo>
                    <a:pt x="2325" y="1605"/>
                  </a:moveTo>
                  <a:lnTo>
                    <a:pt x="0" y="1605"/>
                  </a:lnTo>
                  <a:lnTo>
                    <a:pt x="0" y="127"/>
                  </a:lnTo>
                  <a:cubicBezTo>
                    <a:pt x="0" y="93"/>
                    <a:pt x="14" y="62"/>
                    <a:pt x="36" y="36"/>
                  </a:cubicBezTo>
                  <a:cubicBezTo>
                    <a:pt x="62" y="11"/>
                    <a:pt x="93" y="0"/>
                    <a:pt x="127" y="0"/>
                  </a:cubicBezTo>
                  <a:lnTo>
                    <a:pt x="2198" y="0"/>
                  </a:lnTo>
                  <a:cubicBezTo>
                    <a:pt x="2232" y="0"/>
                    <a:pt x="2263" y="14"/>
                    <a:pt x="2288" y="36"/>
                  </a:cubicBezTo>
                  <a:cubicBezTo>
                    <a:pt x="2311" y="62"/>
                    <a:pt x="2325" y="93"/>
                    <a:pt x="2325" y="127"/>
                  </a:cubicBezTo>
                  <a:lnTo>
                    <a:pt x="2325" y="1605"/>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57" name="Freeform 208"/>
            <p:cNvSpPr>
              <a:spLocks noChangeArrowheads="1"/>
            </p:cNvSpPr>
            <p:nvPr/>
          </p:nvSpPr>
          <p:spPr bwMode="auto">
            <a:xfrm>
              <a:off x="4516" y="2929"/>
              <a:ext cx="526" cy="81"/>
            </a:xfrm>
            <a:custGeom>
              <a:avLst/>
              <a:gdLst>
                <a:gd name="T0" fmla="*/ 96 w 2326"/>
                <a:gd name="T1" fmla="*/ 96 h 360"/>
                <a:gd name="T2" fmla="*/ 96 w 2326"/>
                <a:gd name="T3" fmla="*/ 232 h 360"/>
                <a:gd name="T4" fmla="*/ 104 w 2326"/>
                <a:gd name="T5" fmla="*/ 254 h 360"/>
                <a:gd name="T6" fmla="*/ 127 w 2326"/>
                <a:gd name="T7" fmla="*/ 263 h 360"/>
                <a:gd name="T8" fmla="*/ 2198 w 2326"/>
                <a:gd name="T9" fmla="*/ 263 h 360"/>
                <a:gd name="T10" fmla="*/ 2218 w 2326"/>
                <a:gd name="T11" fmla="*/ 254 h 360"/>
                <a:gd name="T12" fmla="*/ 2226 w 2326"/>
                <a:gd name="T13" fmla="*/ 232 h 360"/>
                <a:gd name="T14" fmla="*/ 2226 w 2326"/>
                <a:gd name="T15" fmla="*/ 96 h 360"/>
                <a:gd name="T16" fmla="*/ 96 w 2326"/>
                <a:gd name="T17" fmla="*/ 96 h 360"/>
                <a:gd name="T18" fmla="*/ 127 w 2326"/>
                <a:gd name="T19" fmla="*/ 359 h 360"/>
                <a:gd name="T20" fmla="*/ 36 w 2326"/>
                <a:gd name="T21" fmla="*/ 322 h 360"/>
                <a:gd name="T22" fmla="*/ 0 w 2326"/>
                <a:gd name="T23" fmla="*/ 232 h 360"/>
                <a:gd name="T24" fmla="*/ 0 w 2326"/>
                <a:gd name="T25" fmla="*/ 0 h 360"/>
                <a:gd name="T26" fmla="*/ 2325 w 2326"/>
                <a:gd name="T27" fmla="*/ 0 h 360"/>
                <a:gd name="T28" fmla="*/ 2325 w 2326"/>
                <a:gd name="T29" fmla="*/ 232 h 360"/>
                <a:gd name="T30" fmla="*/ 2288 w 2326"/>
                <a:gd name="T31" fmla="*/ 322 h 360"/>
                <a:gd name="T32" fmla="*/ 2198 w 2326"/>
                <a:gd name="T33" fmla="*/ 359 h 360"/>
                <a:gd name="T34" fmla="*/ 127 w 2326"/>
                <a:gd name="T35" fmla="*/ 35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6" h="360">
                  <a:moveTo>
                    <a:pt x="96" y="96"/>
                  </a:moveTo>
                  <a:lnTo>
                    <a:pt x="96" y="232"/>
                  </a:lnTo>
                  <a:cubicBezTo>
                    <a:pt x="96" y="240"/>
                    <a:pt x="98" y="249"/>
                    <a:pt x="104" y="254"/>
                  </a:cubicBezTo>
                  <a:cubicBezTo>
                    <a:pt x="113" y="263"/>
                    <a:pt x="121" y="263"/>
                    <a:pt x="127" y="263"/>
                  </a:cubicBezTo>
                  <a:lnTo>
                    <a:pt x="2198" y="263"/>
                  </a:lnTo>
                  <a:cubicBezTo>
                    <a:pt x="2204" y="263"/>
                    <a:pt x="2212" y="263"/>
                    <a:pt x="2218" y="254"/>
                  </a:cubicBezTo>
                  <a:cubicBezTo>
                    <a:pt x="2224" y="249"/>
                    <a:pt x="2226" y="240"/>
                    <a:pt x="2226" y="232"/>
                  </a:cubicBezTo>
                  <a:lnTo>
                    <a:pt x="2226" y="96"/>
                  </a:lnTo>
                  <a:lnTo>
                    <a:pt x="96" y="96"/>
                  </a:lnTo>
                  <a:close/>
                  <a:moveTo>
                    <a:pt x="127" y="359"/>
                  </a:moveTo>
                  <a:cubicBezTo>
                    <a:pt x="93" y="359"/>
                    <a:pt x="62" y="345"/>
                    <a:pt x="36" y="322"/>
                  </a:cubicBezTo>
                  <a:cubicBezTo>
                    <a:pt x="14" y="299"/>
                    <a:pt x="0" y="266"/>
                    <a:pt x="0" y="232"/>
                  </a:cubicBezTo>
                  <a:lnTo>
                    <a:pt x="0" y="0"/>
                  </a:lnTo>
                  <a:lnTo>
                    <a:pt x="2325" y="0"/>
                  </a:lnTo>
                  <a:lnTo>
                    <a:pt x="2325" y="232"/>
                  </a:lnTo>
                  <a:cubicBezTo>
                    <a:pt x="2325" y="266"/>
                    <a:pt x="2311" y="297"/>
                    <a:pt x="2288" y="322"/>
                  </a:cubicBezTo>
                  <a:cubicBezTo>
                    <a:pt x="2263" y="345"/>
                    <a:pt x="2232" y="359"/>
                    <a:pt x="2198" y="359"/>
                  </a:cubicBezTo>
                  <a:lnTo>
                    <a:pt x="127" y="359"/>
                  </a:lnTo>
                  <a:close/>
                </a:path>
              </a:pathLst>
            </a:custGeom>
            <a:solidFill>
              <a:srgbClr val="252E3E"/>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58" name="Freeform 209"/>
            <p:cNvSpPr>
              <a:spLocks noChangeArrowheads="1"/>
            </p:cNvSpPr>
            <p:nvPr/>
          </p:nvSpPr>
          <p:spPr bwMode="auto">
            <a:xfrm>
              <a:off x="4569" y="2639"/>
              <a:ext cx="420" cy="257"/>
            </a:xfrm>
            <a:custGeom>
              <a:avLst/>
              <a:gdLst>
                <a:gd name="T0" fmla="*/ 928 w 1858"/>
                <a:gd name="T1" fmla="*/ 1137 h 1138"/>
                <a:gd name="T2" fmla="*/ 0 w 1858"/>
                <a:gd name="T3" fmla="*/ 1137 h 1138"/>
                <a:gd name="T4" fmla="*/ 0 w 1858"/>
                <a:gd name="T5" fmla="*/ 0 h 1138"/>
                <a:gd name="T6" fmla="*/ 1857 w 1858"/>
                <a:gd name="T7" fmla="*/ 0 h 1138"/>
                <a:gd name="T8" fmla="*/ 1857 w 1858"/>
                <a:gd name="T9" fmla="*/ 1137 h 1138"/>
                <a:gd name="T10" fmla="*/ 928 w 1858"/>
                <a:gd name="T11" fmla="*/ 1137 h 1138"/>
              </a:gdLst>
              <a:ahLst/>
              <a:cxnLst>
                <a:cxn ang="0">
                  <a:pos x="T0" y="T1"/>
                </a:cxn>
                <a:cxn ang="0">
                  <a:pos x="T2" y="T3"/>
                </a:cxn>
                <a:cxn ang="0">
                  <a:pos x="T4" y="T5"/>
                </a:cxn>
                <a:cxn ang="0">
                  <a:pos x="T6" y="T7"/>
                </a:cxn>
                <a:cxn ang="0">
                  <a:pos x="T8" y="T9"/>
                </a:cxn>
                <a:cxn ang="0">
                  <a:pos x="T10" y="T11"/>
                </a:cxn>
              </a:cxnLst>
              <a:rect l="0" t="0" r="r" b="b"/>
              <a:pathLst>
                <a:path w="1858" h="1138">
                  <a:moveTo>
                    <a:pt x="928" y="1137"/>
                  </a:moveTo>
                  <a:lnTo>
                    <a:pt x="0" y="1137"/>
                  </a:lnTo>
                  <a:lnTo>
                    <a:pt x="0" y="0"/>
                  </a:lnTo>
                  <a:lnTo>
                    <a:pt x="1857" y="0"/>
                  </a:lnTo>
                  <a:lnTo>
                    <a:pt x="1857" y="1137"/>
                  </a:lnTo>
                  <a:lnTo>
                    <a:pt x="928" y="1137"/>
                  </a:lnTo>
                </a:path>
              </a:pathLst>
            </a:custGeom>
            <a:solidFill>
              <a:srgbClr val="E95D0C"/>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sp>
          <p:nvSpPr>
            <p:cNvPr id="159" name="Freeform 210"/>
            <p:cNvSpPr>
              <a:spLocks noChangeArrowheads="1"/>
            </p:cNvSpPr>
            <p:nvPr/>
          </p:nvSpPr>
          <p:spPr bwMode="auto">
            <a:xfrm>
              <a:off x="4569" y="2688"/>
              <a:ext cx="420" cy="161"/>
            </a:xfrm>
            <a:custGeom>
              <a:avLst/>
              <a:gdLst>
                <a:gd name="T0" fmla="*/ 880 w 1858"/>
                <a:gd name="T1" fmla="*/ 712 h 713"/>
                <a:gd name="T2" fmla="*/ 880 w 1858"/>
                <a:gd name="T3" fmla="*/ 235 h 713"/>
                <a:gd name="T4" fmla="*/ 711 w 1858"/>
                <a:gd name="T5" fmla="*/ 404 h 713"/>
                <a:gd name="T6" fmla="*/ 604 w 1858"/>
                <a:gd name="T7" fmla="*/ 404 h 713"/>
                <a:gd name="T8" fmla="*/ 412 w 1858"/>
                <a:gd name="T9" fmla="*/ 599 h 713"/>
                <a:gd name="T10" fmla="*/ 412 w 1858"/>
                <a:gd name="T11" fmla="*/ 348 h 713"/>
                <a:gd name="T12" fmla="*/ 356 w 1858"/>
                <a:gd name="T13" fmla="*/ 404 h 713"/>
                <a:gd name="T14" fmla="*/ 0 w 1858"/>
                <a:gd name="T15" fmla="*/ 404 h 713"/>
                <a:gd name="T16" fmla="*/ 0 w 1858"/>
                <a:gd name="T17" fmla="*/ 308 h 713"/>
                <a:gd name="T18" fmla="*/ 316 w 1858"/>
                <a:gd name="T19" fmla="*/ 308 h 713"/>
                <a:gd name="T20" fmla="*/ 508 w 1858"/>
                <a:gd name="T21" fmla="*/ 116 h 713"/>
                <a:gd name="T22" fmla="*/ 508 w 1858"/>
                <a:gd name="T23" fmla="*/ 364 h 713"/>
                <a:gd name="T24" fmla="*/ 564 w 1858"/>
                <a:gd name="T25" fmla="*/ 308 h 713"/>
                <a:gd name="T26" fmla="*/ 669 w 1858"/>
                <a:gd name="T27" fmla="*/ 308 h 713"/>
                <a:gd name="T28" fmla="*/ 976 w 1858"/>
                <a:gd name="T29" fmla="*/ 0 h 713"/>
                <a:gd name="T30" fmla="*/ 976 w 1858"/>
                <a:gd name="T31" fmla="*/ 477 h 713"/>
                <a:gd name="T32" fmla="*/ 1146 w 1858"/>
                <a:gd name="T33" fmla="*/ 308 h 713"/>
                <a:gd name="T34" fmla="*/ 1250 w 1858"/>
                <a:gd name="T35" fmla="*/ 308 h 713"/>
                <a:gd name="T36" fmla="*/ 1445 w 1858"/>
                <a:gd name="T37" fmla="*/ 116 h 713"/>
                <a:gd name="T38" fmla="*/ 1445 w 1858"/>
                <a:gd name="T39" fmla="*/ 364 h 713"/>
                <a:gd name="T40" fmla="*/ 1498 w 1858"/>
                <a:gd name="T41" fmla="*/ 308 h 713"/>
                <a:gd name="T42" fmla="*/ 1857 w 1858"/>
                <a:gd name="T43" fmla="*/ 308 h 713"/>
                <a:gd name="T44" fmla="*/ 1857 w 1858"/>
                <a:gd name="T45" fmla="*/ 404 h 713"/>
                <a:gd name="T46" fmla="*/ 1541 w 1858"/>
                <a:gd name="T47" fmla="*/ 404 h 713"/>
                <a:gd name="T48" fmla="*/ 1346 w 1858"/>
                <a:gd name="T49" fmla="*/ 599 h 713"/>
                <a:gd name="T50" fmla="*/ 1346 w 1858"/>
                <a:gd name="T51" fmla="*/ 348 h 713"/>
                <a:gd name="T52" fmla="*/ 1290 w 1858"/>
                <a:gd name="T53" fmla="*/ 404 h 713"/>
                <a:gd name="T54" fmla="*/ 1185 w 1858"/>
                <a:gd name="T55" fmla="*/ 404 h 713"/>
                <a:gd name="T56" fmla="*/ 880 w 1858"/>
                <a:gd name="T57" fmla="*/ 712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58" h="713">
                  <a:moveTo>
                    <a:pt x="880" y="712"/>
                  </a:moveTo>
                  <a:lnTo>
                    <a:pt x="880" y="235"/>
                  </a:lnTo>
                  <a:lnTo>
                    <a:pt x="711" y="404"/>
                  </a:lnTo>
                  <a:lnTo>
                    <a:pt x="604" y="404"/>
                  </a:lnTo>
                  <a:lnTo>
                    <a:pt x="412" y="599"/>
                  </a:lnTo>
                  <a:lnTo>
                    <a:pt x="412" y="348"/>
                  </a:lnTo>
                  <a:lnTo>
                    <a:pt x="356" y="404"/>
                  </a:lnTo>
                  <a:lnTo>
                    <a:pt x="0" y="404"/>
                  </a:lnTo>
                  <a:lnTo>
                    <a:pt x="0" y="308"/>
                  </a:lnTo>
                  <a:lnTo>
                    <a:pt x="316" y="308"/>
                  </a:lnTo>
                  <a:lnTo>
                    <a:pt x="508" y="116"/>
                  </a:lnTo>
                  <a:lnTo>
                    <a:pt x="508" y="364"/>
                  </a:lnTo>
                  <a:lnTo>
                    <a:pt x="564" y="308"/>
                  </a:lnTo>
                  <a:lnTo>
                    <a:pt x="669" y="308"/>
                  </a:lnTo>
                  <a:lnTo>
                    <a:pt x="976" y="0"/>
                  </a:lnTo>
                  <a:lnTo>
                    <a:pt x="976" y="477"/>
                  </a:lnTo>
                  <a:lnTo>
                    <a:pt x="1146" y="308"/>
                  </a:lnTo>
                  <a:lnTo>
                    <a:pt x="1250" y="308"/>
                  </a:lnTo>
                  <a:lnTo>
                    <a:pt x="1445" y="116"/>
                  </a:lnTo>
                  <a:lnTo>
                    <a:pt x="1445" y="364"/>
                  </a:lnTo>
                  <a:lnTo>
                    <a:pt x="1498" y="308"/>
                  </a:lnTo>
                  <a:lnTo>
                    <a:pt x="1857" y="308"/>
                  </a:lnTo>
                  <a:lnTo>
                    <a:pt x="1857" y="404"/>
                  </a:lnTo>
                  <a:lnTo>
                    <a:pt x="1541" y="404"/>
                  </a:lnTo>
                  <a:lnTo>
                    <a:pt x="1346" y="599"/>
                  </a:lnTo>
                  <a:lnTo>
                    <a:pt x="1346" y="348"/>
                  </a:lnTo>
                  <a:lnTo>
                    <a:pt x="1290" y="404"/>
                  </a:lnTo>
                  <a:lnTo>
                    <a:pt x="1185" y="404"/>
                  </a:lnTo>
                  <a:lnTo>
                    <a:pt x="880" y="712"/>
                  </a:lnTo>
                </a:path>
              </a:pathLst>
            </a:custGeom>
            <a:solidFill>
              <a:srgbClr val="FFFFFF"/>
            </a:solidFill>
            <a:ln>
              <a:noFill/>
            </a:ln>
            <a:effectLst/>
            <a:extLst>
              <a:ext uri="{91240B29-F687-4F45-9708-019B960494DF}">
                <a14:hiddenLine xmlns:a14="http://schemas.microsoft.com/office/drawing/2010/main" w="9525" cap="flat">
                  <a:solidFill>
                    <a:srgbClr val="E95D0C"/>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200"/>
              <a:endParaRPr lang="en-US" dirty="0">
                <a:solidFill>
                  <a:prstClr val="black"/>
                </a:solidFill>
              </a:endParaRPr>
            </a:p>
          </p:txBody>
        </p:sp>
      </p:grpSp>
      <p:sp>
        <p:nvSpPr>
          <p:cNvPr id="75" name="Title 1"/>
          <p:cNvSpPr txBox="1">
            <a:spLocks/>
          </p:cNvSpPr>
          <p:nvPr/>
        </p:nvSpPr>
        <p:spPr>
          <a:xfrm>
            <a:off x="533400" y="609600"/>
            <a:ext cx="8534400" cy="1143000"/>
          </a:xfrm>
          <a:prstGeom prst="rect">
            <a:avLst/>
          </a:prstGeom>
        </p:spPr>
        <p:txBody>
          <a:bodyPr vert="horz" lIns="0" tIns="0" rIns="0" bIns="0" rtlCol="0" anchor="t" anchorCtr="0">
            <a:noAutofit/>
          </a:bodyPr>
          <a:lstStyle>
            <a:lvl1pPr algn="l" defTabSz="457200" rtl="0" eaLnBrk="1" latinLnBrk="0" hangingPunct="1">
              <a:spcBef>
                <a:spcPct val="0"/>
              </a:spcBef>
              <a:buNone/>
              <a:defRPr sz="2600" b="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Eight </a:t>
            </a:r>
            <a:r>
              <a:rPr lang="en-US" sz="3200" b="1" dirty="0" smtClean="0">
                <a:latin typeface="Arial" panose="020B0604020202020204" pitchFamily="34" charset="0"/>
                <a:cs typeface="Arial" panose="020B0604020202020204" pitchFamily="34" charset="0"/>
              </a:rPr>
              <a:t>recommendations </a:t>
            </a:r>
            <a:r>
              <a:rPr lang="en-US" sz="3200" b="1" dirty="0">
                <a:latin typeface="Arial" panose="020B0604020202020204" pitchFamily="34" charset="0"/>
                <a:cs typeface="Arial" panose="020B0604020202020204" pitchFamily="34" charset="0"/>
              </a:rPr>
              <a:t>for </a:t>
            </a:r>
            <a:r>
              <a:rPr lang="en-US" sz="3200" b="1" dirty="0" smtClean="0">
                <a:latin typeface="Arial" panose="020B0604020202020204" pitchFamily="34" charset="0"/>
                <a:cs typeface="Arial" panose="020B0604020202020204" pitchFamily="34" charset="0"/>
              </a:rPr>
              <a:t>achieving </a:t>
            </a:r>
          </a:p>
          <a:p>
            <a:r>
              <a:rPr lang="en-US" sz="3200" b="1" dirty="0" smtClean="0">
                <a:latin typeface="Arial" panose="020B0604020202020204" pitchFamily="34" charset="0"/>
                <a:cs typeface="Arial" panose="020B0604020202020204" pitchFamily="34" charset="0"/>
              </a:rPr>
              <a:t>Total </a:t>
            </a:r>
            <a:r>
              <a:rPr lang="en-US" sz="3200" b="1" dirty="0">
                <a:latin typeface="Arial" panose="020B0604020202020204" pitchFamily="34" charset="0"/>
                <a:cs typeface="Arial" panose="020B0604020202020204" pitchFamily="34" charset="0"/>
              </a:rPr>
              <a:t>Systems Safety </a:t>
            </a:r>
          </a:p>
        </p:txBody>
      </p:sp>
    </p:spTree>
    <p:extLst>
      <p:ext uri="{BB962C8B-B14F-4D97-AF65-F5344CB8AC3E}">
        <p14:creationId xmlns:p14="http://schemas.microsoft.com/office/powerpoint/2010/main" val="4228001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944562"/>
          </a:xfrm>
        </p:spPr>
        <p:txBody>
          <a:bodyPr>
            <a:normAutofit/>
          </a:bodyPr>
          <a:lstStyle/>
          <a:p>
            <a:r>
              <a:rPr lang="en-US" sz="3200" b="1" dirty="0" smtClean="0"/>
              <a:t>In summary…</a:t>
            </a:r>
            <a:endParaRPr lang="en-US" sz="3200" b="1" dirty="0"/>
          </a:p>
        </p:txBody>
      </p:sp>
      <p:sp>
        <p:nvSpPr>
          <p:cNvPr id="3" name="Content Placeholder 2"/>
          <p:cNvSpPr>
            <a:spLocks noGrp="1"/>
          </p:cNvSpPr>
          <p:nvPr>
            <p:ph idx="1"/>
          </p:nvPr>
        </p:nvSpPr>
        <p:spPr>
          <a:xfrm>
            <a:off x="304800" y="1295400"/>
            <a:ext cx="8534400" cy="5105400"/>
          </a:xfrm>
        </p:spPr>
        <p:txBody>
          <a:bodyPr>
            <a:normAutofit/>
          </a:bodyPr>
          <a:lstStyle/>
          <a:p>
            <a:r>
              <a:rPr lang="en-US" sz="2400" dirty="0" smtClean="0"/>
              <a:t>Much has improved but too much remains the same</a:t>
            </a:r>
          </a:p>
          <a:p>
            <a:pPr lvl="1">
              <a:buFont typeface="Courier New" panose="02070309020205020404" pitchFamily="49" charset="0"/>
              <a:buChar char="o"/>
            </a:pPr>
            <a:r>
              <a:rPr lang="en-US" sz="2400" dirty="0" smtClean="0"/>
              <a:t>Failure to make substantial, measurable, system-wide strides in improving patient safety</a:t>
            </a:r>
          </a:p>
          <a:p>
            <a:pPr lvl="1">
              <a:buFont typeface="Courier New" panose="02070309020205020404" pitchFamily="49" charset="0"/>
              <a:buChar char="o"/>
            </a:pPr>
            <a:endParaRPr lang="en-US" sz="2400" dirty="0" smtClean="0"/>
          </a:p>
          <a:p>
            <a:r>
              <a:rPr lang="en-US" sz="2400" dirty="0" smtClean="0"/>
              <a:t>Safety must be a top priority as a public health issue</a:t>
            </a:r>
          </a:p>
          <a:p>
            <a:endParaRPr lang="en-US" sz="2400" dirty="0" smtClean="0"/>
          </a:p>
          <a:p>
            <a:r>
              <a:rPr lang="en-US" sz="2400" dirty="0" smtClean="0"/>
              <a:t>Eight recommendations outline a framework</a:t>
            </a:r>
          </a:p>
          <a:p>
            <a:endParaRPr lang="en-US" sz="2400" dirty="0" smtClean="0"/>
          </a:p>
          <a:p>
            <a:r>
              <a:rPr lang="en-US" sz="2400" dirty="0" smtClean="0"/>
              <a:t>Must accelerate efforts to create a world where patients and those who care for them are free from harm</a:t>
            </a:r>
            <a:endParaRPr lang="en-US" sz="2400" dirty="0"/>
          </a:p>
        </p:txBody>
      </p:sp>
    </p:spTree>
    <p:extLst>
      <p:ext uri="{BB962C8B-B14F-4D97-AF65-F5344CB8AC3E}">
        <p14:creationId xmlns:p14="http://schemas.microsoft.com/office/powerpoint/2010/main" val="33320914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381000"/>
            <a:ext cx="7772400" cy="1470025"/>
          </a:xfrm>
        </p:spPr>
        <p:txBody>
          <a:bodyPr>
            <a:normAutofit/>
          </a:bodyPr>
          <a:lstStyle/>
          <a:p>
            <a:r>
              <a:rPr lang="en-US" sz="3200" b="1" dirty="0" smtClean="0"/>
              <a:t>Board Members, CEOs and Safety:</a:t>
            </a:r>
            <a:br>
              <a:rPr lang="en-US" sz="3200" b="1" dirty="0" smtClean="0"/>
            </a:br>
            <a:r>
              <a:rPr lang="en-US" sz="3200" b="1" dirty="0" smtClean="0"/>
              <a:t>Highlights from an NPSF Survey</a:t>
            </a:r>
            <a:endParaRPr lang="en-US" sz="3200" b="1" dirty="0"/>
          </a:p>
        </p:txBody>
      </p:sp>
      <p:sp>
        <p:nvSpPr>
          <p:cNvPr id="5" name="Subtitle 4"/>
          <p:cNvSpPr>
            <a:spLocks noGrp="1"/>
          </p:cNvSpPr>
          <p:nvPr>
            <p:ph type="subTitle" idx="1"/>
          </p:nvPr>
        </p:nvSpPr>
        <p:spPr>
          <a:xfrm>
            <a:off x="457200" y="1905000"/>
            <a:ext cx="7315200" cy="3733800"/>
          </a:xfrm>
        </p:spPr>
        <p:txBody>
          <a:bodyPr>
            <a:normAutofit/>
          </a:bodyPr>
          <a:lstStyle/>
          <a:p>
            <a:pPr marL="342900" indent="-342900" algn="l">
              <a:buFont typeface="Arial" panose="020B0604020202020204" pitchFamily="34" charset="0"/>
              <a:buChar char="•"/>
            </a:pPr>
            <a:r>
              <a:rPr lang="en-US" sz="2400" dirty="0">
                <a:solidFill>
                  <a:schemeClr val="tx1"/>
                </a:solidFill>
              </a:rPr>
              <a:t>Goal:  Survey Board Members (</a:t>
            </a:r>
            <a:r>
              <a:rPr lang="en-US" sz="2400" dirty="0" err="1">
                <a:solidFill>
                  <a:schemeClr val="tx1"/>
                </a:solidFill>
              </a:rPr>
              <a:t>BdM</a:t>
            </a:r>
            <a:r>
              <a:rPr lang="en-US" sz="2400" dirty="0">
                <a:solidFill>
                  <a:schemeClr val="tx1"/>
                </a:solidFill>
              </a:rPr>
              <a:t>) &amp; CEOs with respect to safety and quality</a:t>
            </a:r>
          </a:p>
          <a:p>
            <a:pPr marL="800100" lvl="1" indent="-342900" algn="l">
              <a:buFont typeface="Courier New" panose="02070309020205020404" pitchFamily="49" charset="0"/>
              <a:buChar char="o"/>
            </a:pPr>
            <a:r>
              <a:rPr lang="en-US" sz="2400" dirty="0">
                <a:solidFill>
                  <a:schemeClr val="tx1"/>
                </a:solidFill>
              </a:rPr>
              <a:t>Leadership practices, knowledge, and understanding</a:t>
            </a:r>
          </a:p>
          <a:p>
            <a:pPr marL="800100" lvl="1" indent="-342900" algn="l">
              <a:buFont typeface="Arial" panose="020B0604020202020204" pitchFamily="34" charset="0"/>
              <a:buChar char="•"/>
            </a:pPr>
            <a:endParaRPr lang="en-US" sz="2400" dirty="0">
              <a:solidFill>
                <a:schemeClr val="tx1"/>
              </a:solidFill>
            </a:endParaRPr>
          </a:p>
          <a:p>
            <a:pPr marL="342900" indent="-342900" algn="l">
              <a:buFont typeface="Arial" panose="020B0604020202020204" pitchFamily="34" charset="0"/>
              <a:buChar char="•"/>
            </a:pPr>
            <a:r>
              <a:rPr lang="en-US" sz="2400" dirty="0">
                <a:solidFill>
                  <a:schemeClr val="tx1"/>
                </a:solidFill>
              </a:rPr>
              <a:t>Safety, quality, risk leaders (SQLs) also surveyed; rated their perceptions of what they think </a:t>
            </a:r>
            <a:r>
              <a:rPr lang="en-US" sz="2400" dirty="0" err="1">
                <a:solidFill>
                  <a:schemeClr val="tx1"/>
                </a:solidFill>
              </a:rPr>
              <a:t>BdM</a:t>
            </a:r>
            <a:r>
              <a:rPr lang="en-US" sz="2400" dirty="0">
                <a:solidFill>
                  <a:schemeClr val="tx1"/>
                </a:solidFill>
              </a:rPr>
              <a:t> &amp; CEOs know and understand</a:t>
            </a:r>
          </a:p>
          <a:p>
            <a:pPr marL="342900" indent="-342900" algn="l">
              <a:buFont typeface="Arial" panose="020B0604020202020204" pitchFamily="34" charset="0"/>
              <a:buChar char="•"/>
            </a:pPr>
            <a:endParaRPr lang="en-US" sz="2400" dirty="0">
              <a:solidFill>
                <a:schemeClr val="tx1"/>
              </a:solidFill>
            </a:endParaRPr>
          </a:p>
          <a:p>
            <a:endParaRPr lang="en-US" dirty="0"/>
          </a:p>
        </p:txBody>
      </p:sp>
    </p:spTree>
    <p:extLst>
      <p:ext uri="{BB962C8B-B14F-4D97-AF65-F5344CB8AC3E}">
        <p14:creationId xmlns:p14="http://schemas.microsoft.com/office/powerpoint/2010/main" val="2942742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Methods</a:t>
            </a:r>
            <a:endParaRPr lang="en-US" sz="3200" b="1" dirty="0"/>
          </a:p>
        </p:txBody>
      </p:sp>
      <p:sp>
        <p:nvSpPr>
          <p:cNvPr id="3" name="Content Placeholder 2"/>
          <p:cNvSpPr>
            <a:spLocks noGrp="1"/>
          </p:cNvSpPr>
          <p:nvPr>
            <p:ph idx="1"/>
          </p:nvPr>
        </p:nvSpPr>
        <p:spPr>
          <a:xfrm>
            <a:off x="457200" y="1295400"/>
            <a:ext cx="8229600" cy="4989576"/>
          </a:xfrm>
        </p:spPr>
        <p:txBody>
          <a:bodyPr>
            <a:normAutofit lnSpcReduction="10000"/>
          </a:bodyPr>
          <a:lstStyle/>
          <a:p>
            <a:r>
              <a:rPr lang="en-US" sz="2400" dirty="0" smtClean="0"/>
              <a:t>Design: ROL to benchmark related surveys; designed with safety experts &amp; executives</a:t>
            </a:r>
          </a:p>
          <a:p>
            <a:endParaRPr lang="en-US" sz="2400" dirty="0" smtClean="0"/>
          </a:p>
          <a:p>
            <a:r>
              <a:rPr lang="en-US" sz="2400" dirty="0" smtClean="0"/>
              <a:t>Convenience survey; 36 questions </a:t>
            </a:r>
          </a:p>
          <a:p>
            <a:endParaRPr lang="en-US" sz="2400" dirty="0" smtClean="0"/>
          </a:p>
          <a:p>
            <a:r>
              <a:rPr lang="en-US" sz="2400" dirty="0" smtClean="0"/>
              <a:t>Invitations emailed 2014:  NPSF email lists, SPS National Network CEOs, purchased list of </a:t>
            </a:r>
            <a:r>
              <a:rPr lang="en-US" sz="2400" dirty="0" err="1" smtClean="0"/>
              <a:t>BdM</a:t>
            </a:r>
            <a:endParaRPr lang="en-US" sz="2400" dirty="0" smtClean="0"/>
          </a:p>
          <a:p>
            <a:endParaRPr lang="en-US" sz="2400" dirty="0"/>
          </a:p>
          <a:p>
            <a:r>
              <a:rPr lang="en-US" sz="2400" dirty="0" smtClean="0"/>
              <a:t>Responses: 105 </a:t>
            </a:r>
            <a:r>
              <a:rPr lang="en-US" sz="2400" dirty="0" err="1" smtClean="0"/>
              <a:t>BdM</a:t>
            </a:r>
            <a:r>
              <a:rPr lang="en-US" sz="2400" dirty="0" smtClean="0"/>
              <a:t> and 53 CEOs </a:t>
            </a:r>
          </a:p>
          <a:p>
            <a:endParaRPr lang="en-US" sz="2400" dirty="0" smtClean="0"/>
          </a:p>
          <a:p>
            <a:r>
              <a:rPr lang="en-US" sz="2400" dirty="0" smtClean="0"/>
              <a:t>Analysis</a:t>
            </a:r>
          </a:p>
          <a:p>
            <a:pPr lvl="1">
              <a:buFont typeface="Courier New" panose="02070309020205020404" pitchFamily="49" charset="0"/>
              <a:buChar char="o"/>
            </a:pPr>
            <a:r>
              <a:rPr lang="en-US" sz="2400" dirty="0" smtClean="0"/>
              <a:t>Compared </a:t>
            </a:r>
            <a:r>
              <a:rPr lang="en-US" sz="2400" dirty="0" err="1" smtClean="0"/>
              <a:t>BdM</a:t>
            </a:r>
            <a:r>
              <a:rPr lang="en-US" sz="2400" dirty="0" smtClean="0"/>
              <a:t> with CEOs</a:t>
            </a:r>
          </a:p>
          <a:p>
            <a:pPr lvl="1">
              <a:buFont typeface="Courier New" panose="02070309020205020404" pitchFamily="49" charset="0"/>
              <a:buChar char="o"/>
            </a:pPr>
            <a:r>
              <a:rPr lang="en-US" sz="2400" dirty="0" smtClean="0"/>
              <a:t>Patterns and degrees of gaps; low &amp; high ratings</a:t>
            </a:r>
          </a:p>
          <a:p>
            <a:endParaRPr lang="en-US" dirty="0"/>
          </a:p>
        </p:txBody>
      </p:sp>
    </p:spTree>
    <p:extLst>
      <p:ext uri="{BB962C8B-B14F-4D97-AF65-F5344CB8AC3E}">
        <p14:creationId xmlns:p14="http://schemas.microsoft.com/office/powerpoint/2010/main" val="1589060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Board Practices (% saying “Yes”)</a:t>
            </a:r>
            <a:endParaRPr lang="en-US" sz="3200"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68798171"/>
              </p:ext>
            </p:extLst>
          </p:nvPr>
        </p:nvGraphicFramePr>
        <p:xfrm>
          <a:off x="533400" y="1371600"/>
          <a:ext cx="8229600" cy="4572000"/>
        </p:xfrm>
        <a:graphic>
          <a:graphicData uri="http://schemas.openxmlformats.org/drawingml/2006/table">
            <a:tbl>
              <a:tblPr firstRow="1" bandRow="1">
                <a:tableStyleId>{5C22544A-7EE6-4342-B048-85BDC9FD1C3A}</a:tableStyleId>
              </a:tblPr>
              <a:tblGrid>
                <a:gridCol w="5715000"/>
                <a:gridCol w="1295400"/>
                <a:gridCol w="1219200"/>
              </a:tblGrid>
              <a:tr h="548640">
                <a:tc>
                  <a:txBody>
                    <a:bodyPr/>
                    <a:lstStyle/>
                    <a:p>
                      <a:pPr>
                        <a:lnSpc>
                          <a:spcPct val="100000"/>
                        </a:lnSpc>
                      </a:pPr>
                      <a:r>
                        <a:rPr lang="en-US" sz="2400" dirty="0" smtClean="0">
                          <a:latin typeface="Arial" panose="020B0604020202020204" pitchFamily="34" charset="0"/>
                          <a:cs typeface="Arial" panose="020B0604020202020204" pitchFamily="34" charset="0"/>
                        </a:rPr>
                        <a:t>My board…</a:t>
                      </a:r>
                      <a:endParaRPr lang="en-US" sz="2400" dirty="0">
                        <a:latin typeface="Arial" panose="020B0604020202020204" pitchFamily="34" charset="0"/>
                        <a:cs typeface="Arial" panose="020B0604020202020204" pitchFamily="34" charset="0"/>
                      </a:endParaRPr>
                    </a:p>
                  </a:txBody>
                  <a:tcPr anchor="ctr"/>
                </a:tc>
                <a:tc>
                  <a:txBody>
                    <a:bodyPr/>
                    <a:lstStyle/>
                    <a:p>
                      <a:pPr algn="ctr"/>
                      <a:r>
                        <a:rPr lang="en-US" sz="2400" dirty="0" err="1" smtClean="0">
                          <a:latin typeface="Arial" panose="020B0604020202020204" pitchFamily="34" charset="0"/>
                          <a:cs typeface="Arial" panose="020B0604020202020204" pitchFamily="34" charset="0"/>
                        </a:rPr>
                        <a:t>BdM</a:t>
                      </a:r>
                      <a:r>
                        <a:rPr lang="en-US" sz="2400" dirty="0" smtClean="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CEO </a:t>
                      </a:r>
                      <a:endParaRPr lang="en-US" sz="2400" dirty="0">
                        <a:latin typeface="Arial" panose="020B0604020202020204" pitchFamily="34" charset="0"/>
                        <a:cs typeface="Arial" panose="020B0604020202020204" pitchFamily="34" charset="0"/>
                      </a:endParaRPr>
                    </a:p>
                  </a:txBody>
                  <a:tcPr/>
                </a:tc>
              </a:tr>
              <a:tr h="370840">
                <a:tc>
                  <a:txBody>
                    <a:bodyPr/>
                    <a:lstStyle/>
                    <a:p>
                      <a:pPr marL="0" marR="0">
                        <a:lnSpc>
                          <a:spcPct val="100000"/>
                        </a:lnSpc>
                        <a:spcBef>
                          <a:spcPts val="0"/>
                        </a:spcBef>
                        <a:spcAft>
                          <a:spcPts val="0"/>
                        </a:spcAft>
                      </a:pPr>
                      <a:r>
                        <a:rPr lang="en-US" sz="2400" dirty="0" smtClean="0">
                          <a:solidFill>
                            <a:schemeClr val="tx1">
                              <a:lumMod val="65000"/>
                              <a:lumOff val="35000"/>
                            </a:schemeClr>
                          </a:solidFill>
                          <a:effectLst/>
                          <a:latin typeface="Arial" panose="020B0604020202020204" pitchFamily="34" charset="0"/>
                          <a:cs typeface="Arial" panose="020B0604020202020204" pitchFamily="34" charset="0"/>
                        </a:rPr>
                        <a:t>PS/Q plan </a:t>
                      </a:r>
                      <a:r>
                        <a:rPr lang="en-US" sz="2400" dirty="0">
                          <a:solidFill>
                            <a:schemeClr val="tx1">
                              <a:lumMod val="65000"/>
                              <a:lumOff val="35000"/>
                            </a:schemeClr>
                          </a:solidFill>
                          <a:effectLst/>
                          <a:latin typeface="Arial" panose="020B0604020202020204" pitchFamily="34" charset="0"/>
                          <a:cs typeface="Arial" panose="020B0604020202020204" pitchFamily="34" charset="0"/>
                        </a:rPr>
                        <a:t>developed and shared with me in my governance role</a:t>
                      </a:r>
                      <a:endParaRPr lang="en-US" sz="24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tc>
                <a:tc>
                  <a:txBody>
                    <a:bodyPr/>
                    <a:lstStyle/>
                    <a:p>
                      <a:pPr marL="0" marR="0" algn="ctr">
                        <a:lnSpc>
                          <a:spcPct val="150000"/>
                        </a:lnSpc>
                        <a:spcBef>
                          <a:spcPts val="0"/>
                        </a:spcBef>
                        <a:spcAft>
                          <a:spcPts val="0"/>
                        </a:spcAft>
                      </a:pPr>
                      <a:r>
                        <a:rPr lang="en-US" sz="2400" dirty="0">
                          <a:solidFill>
                            <a:schemeClr val="tx1">
                              <a:lumMod val="65000"/>
                              <a:lumOff val="35000"/>
                            </a:schemeClr>
                          </a:solidFill>
                          <a:effectLst/>
                          <a:latin typeface="Arial" panose="020B0604020202020204" pitchFamily="34" charset="0"/>
                          <a:cs typeface="Arial" panose="020B0604020202020204" pitchFamily="34" charset="0"/>
                        </a:rPr>
                        <a:t>95</a:t>
                      </a:r>
                      <a:endParaRPr lang="en-US" sz="24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nchor="ctr"/>
                </a:tc>
                <a:tc>
                  <a:txBody>
                    <a:bodyPr/>
                    <a:lstStyle/>
                    <a:p>
                      <a:pPr marL="0" marR="0" algn="ctr">
                        <a:lnSpc>
                          <a:spcPct val="150000"/>
                        </a:lnSpc>
                        <a:spcBef>
                          <a:spcPts val="0"/>
                        </a:spcBef>
                        <a:spcAft>
                          <a:spcPts val="0"/>
                        </a:spcAft>
                      </a:pPr>
                      <a:r>
                        <a:rPr lang="en-US" sz="2400" dirty="0">
                          <a:solidFill>
                            <a:schemeClr val="tx1">
                              <a:lumMod val="65000"/>
                              <a:lumOff val="35000"/>
                            </a:schemeClr>
                          </a:solidFill>
                          <a:effectLst/>
                          <a:latin typeface="Arial" panose="020B0604020202020204" pitchFamily="34" charset="0"/>
                          <a:cs typeface="Arial" panose="020B0604020202020204" pitchFamily="34" charset="0"/>
                        </a:rPr>
                        <a:t>94</a:t>
                      </a:r>
                      <a:endParaRPr lang="en-US" sz="24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nchor="ctr"/>
                </a:tc>
              </a:tr>
              <a:tr h="370840">
                <a:tc>
                  <a:txBody>
                    <a:bodyPr/>
                    <a:lstStyle/>
                    <a:p>
                      <a:pPr marL="0" marR="0">
                        <a:lnSpc>
                          <a:spcPct val="100000"/>
                        </a:lnSpc>
                        <a:spcBef>
                          <a:spcPts val="0"/>
                        </a:spcBef>
                        <a:spcAft>
                          <a:spcPts val="0"/>
                        </a:spcAft>
                      </a:pPr>
                      <a:r>
                        <a:rPr lang="en-US" sz="2400" dirty="0" smtClean="0">
                          <a:solidFill>
                            <a:schemeClr val="tx1">
                              <a:lumMod val="65000"/>
                              <a:lumOff val="35000"/>
                            </a:schemeClr>
                          </a:solidFill>
                          <a:effectLst/>
                          <a:latin typeface="Arial" panose="020B0604020202020204" pitchFamily="34" charset="0"/>
                          <a:cs typeface="Arial" panose="020B0604020202020204" pitchFamily="34" charset="0"/>
                        </a:rPr>
                        <a:t>Board </a:t>
                      </a:r>
                      <a:r>
                        <a:rPr lang="en-US" sz="2400" dirty="0">
                          <a:solidFill>
                            <a:schemeClr val="tx1">
                              <a:lumMod val="65000"/>
                              <a:lumOff val="35000"/>
                            </a:schemeClr>
                          </a:solidFill>
                          <a:effectLst/>
                          <a:latin typeface="Arial" panose="020B0604020202020204" pitchFamily="34" charset="0"/>
                          <a:cs typeface="Arial" panose="020B0604020202020204" pitchFamily="34" charset="0"/>
                        </a:rPr>
                        <a:t>has an agenda item and discussion related to </a:t>
                      </a:r>
                      <a:r>
                        <a:rPr lang="en-US" sz="2400" dirty="0" smtClean="0">
                          <a:solidFill>
                            <a:schemeClr val="tx1">
                              <a:lumMod val="65000"/>
                              <a:lumOff val="35000"/>
                            </a:schemeClr>
                          </a:solidFill>
                          <a:effectLst/>
                          <a:latin typeface="Arial" panose="020B0604020202020204" pitchFamily="34" charset="0"/>
                          <a:cs typeface="Arial" panose="020B0604020202020204" pitchFamily="34" charset="0"/>
                        </a:rPr>
                        <a:t>PS </a:t>
                      </a:r>
                      <a:r>
                        <a:rPr lang="en-US" sz="2400" dirty="0">
                          <a:solidFill>
                            <a:schemeClr val="tx1">
                              <a:lumMod val="65000"/>
                              <a:lumOff val="35000"/>
                            </a:schemeClr>
                          </a:solidFill>
                          <a:effectLst/>
                          <a:latin typeface="Arial" panose="020B0604020202020204" pitchFamily="34" charset="0"/>
                          <a:cs typeface="Arial" panose="020B0604020202020204" pitchFamily="34" charset="0"/>
                        </a:rPr>
                        <a:t>at ALL board meetings</a:t>
                      </a:r>
                      <a:endParaRPr lang="en-US" sz="24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tc>
                <a:tc>
                  <a:txBody>
                    <a:bodyPr/>
                    <a:lstStyle/>
                    <a:p>
                      <a:pPr marL="0" marR="0" algn="ctr">
                        <a:lnSpc>
                          <a:spcPct val="150000"/>
                        </a:lnSpc>
                        <a:spcBef>
                          <a:spcPts val="0"/>
                        </a:spcBef>
                        <a:spcAft>
                          <a:spcPts val="0"/>
                        </a:spcAft>
                      </a:pPr>
                      <a:r>
                        <a:rPr lang="en-US" sz="2400" dirty="0">
                          <a:solidFill>
                            <a:schemeClr val="tx1">
                              <a:lumMod val="65000"/>
                              <a:lumOff val="35000"/>
                            </a:schemeClr>
                          </a:solidFill>
                          <a:effectLst/>
                          <a:latin typeface="Arial" panose="020B0604020202020204" pitchFamily="34" charset="0"/>
                          <a:cs typeface="Arial" panose="020B0604020202020204" pitchFamily="34" charset="0"/>
                        </a:rPr>
                        <a:t>87</a:t>
                      </a:r>
                      <a:endParaRPr lang="en-US" sz="24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nchor="ctr"/>
                </a:tc>
                <a:tc>
                  <a:txBody>
                    <a:bodyPr/>
                    <a:lstStyle/>
                    <a:p>
                      <a:pPr marL="0" marR="0" algn="ctr">
                        <a:lnSpc>
                          <a:spcPct val="150000"/>
                        </a:lnSpc>
                        <a:spcBef>
                          <a:spcPts val="0"/>
                        </a:spcBef>
                        <a:spcAft>
                          <a:spcPts val="0"/>
                        </a:spcAft>
                      </a:pPr>
                      <a:r>
                        <a:rPr lang="en-US" sz="2400" dirty="0">
                          <a:solidFill>
                            <a:schemeClr val="tx1">
                              <a:lumMod val="65000"/>
                              <a:lumOff val="35000"/>
                            </a:schemeClr>
                          </a:solidFill>
                          <a:effectLst/>
                          <a:latin typeface="Arial" panose="020B0604020202020204" pitchFamily="34" charset="0"/>
                          <a:cs typeface="Arial" panose="020B0604020202020204" pitchFamily="34" charset="0"/>
                        </a:rPr>
                        <a:t>80</a:t>
                      </a:r>
                      <a:endParaRPr lang="en-US" sz="24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nchor="ctr"/>
                </a:tc>
              </a:tr>
              <a:tr h="370840">
                <a:tc>
                  <a:txBody>
                    <a:bodyPr/>
                    <a:lstStyle/>
                    <a:p>
                      <a:pPr marL="0" marR="0">
                        <a:lnSpc>
                          <a:spcPct val="100000"/>
                        </a:lnSpc>
                        <a:spcBef>
                          <a:spcPts val="0"/>
                        </a:spcBef>
                        <a:spcAft>
                          <a:spcPts val="0"/>
                        </a:spcAft>
                      </a:pPr>
                      <a:r>
                        <a:rPr lang="en-US" sz="2400" b="1" dirty="0" smtClean="0">
                          <a:solidFill>
                            <a:schemeClr val="tx1"/>
                          </a:solidFill>
                          <a:effectLst/>
                          <a:latin typeface="Arial" panose="020B0604020202020204" pitchFamily="34" charset="0"/>
                          <a:cs typeface="Arial" panose="020B0604020202020204" pitchFamily="34" charset="0"/>
                        </a:rPr>
                        <a:t>PS &amp; Q </a:t>
                      </a:r>
                      <a:r>
                        <a:rPr lang="en-US" sz="2400" b="1" dirty="0">
                          <a:solidFill>
                            <a:schemeClr val="tx1"/>
                          </a:solidFill>
                          <a:effectLst/>
                          <a:latin typeface="Arial" panose="020B0604020202020204" pitchFamily="34" charset="0"/>
                          <a:cs typeface="Arial" panose="020B0604020202020204" pitchFamily="34" charset="0"/>
                        </a:rPr>
                        <a:t>dashboard at every board meeting</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b="1" dirty="0">
                          <a:effectLst/>
                          <a:latin typeface="Arial" panose="020B0604020202020204" pitchFamily="34" charset="0"/>
                          <a:cs typeface="Arial" panose="020B0604020202020204" pitchFamily="34" charset="0"/>
                        </a:rPr>
                        <a:t>70</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b="1" dirty="0">
                          <a:effectLst/>
                          <a:latin typeface="Arial" panose="020B0604020202020204" pitchFamily="34" charset="0"/>
                          <a:cs typeface="Arial" panose="020B0604020202020204" pitchFamily="34" charset="0"/>
                        </a:rPr>
                        <a:t>61</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0" marR="0">
                        <a:lnSpc>
                          <a:spcPct val="100000"/>
                        </a:lnSpc>
                        <a:spcBef>
                          <a:spcPts val="0"/>
                        </a:spcBef>
                        <a:spcAft>
                          <a:spcPts val="0"/>
                        </a:spcAft>
                      </a:pPr>
                      <a:r>
                        <a:rPr lang="en-US" sz="2400" b="1" dirty="0" smtClean="0">
                          <a:solidFill>
                            <a:schemeClr val="tx1"/>
                          </a:solidFill>
                          <a:effectLst/>
                          <a:latin typeface="Arial" panose="020B0604020202020204" pitchFamily="34" charset="0"/>
                          <a:cs typeface="Arial" panose="020B0604020202020204" pitchFamily="34" charset="0"/>
                        </a:rPr>
                        <a:t>PS </a:t>
                      </a:r>
                      <a:r>
                        <a:rPr lang="en-US" sz="2400" b="1" dirty="0">
                          <a:solidFill>
                            <a:schemeClr val="tx1"/>
                          </a:solidFill>
                          <a:effectLst/>
                          <a:latin typeface="Arial" panose="020B0604020202020204" pitchFamily="34" charset="0"/>
                          <a:cs typeface="Arial" panose="020B0604020202020204" pitchFamily="34" charset="0"/>
                        </a:rPr>
                        <a:t>events that result in harm are discussed at all board meetings</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42</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nchor="ctr"/>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37</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8492" marR="48492" marT="0" marB="0" anchor="ctr"/>
                </a:tc>
              </a:tr>
              <a:tr h="370840">
                <a:tc>
                  <a:txBody>
                    <a:bodyPr/>
                    <a:lstStyle/>
                    <a:p>
                      <a:pPr marL="0" marR="0">
                        <a:lnSpc>
                          <a:spcPct val="100000"/>
                        </a:lnSpc>
                        <a:spcBef>
                          <a:spcPts val="0"/>
                        </a:spcBef>
                        <a:spcAft>
                          <a:spcPts val="0"/>
                        </a:spcAft>
                      </a:pPr>
                      <a:r>
                        <a:rPr lang="en-US" sz="2400" b="1" dirty="0" smtClean="0">
                          <a:solidFill>
                            <a:schemeClr val="tx1"/>
                          </a:solidFill>
                          <a:effectLst/>
                          <a:latin typeface="Arial" panose="020B0604020202020204" pitchFamily="34" charset="0"/>
                          <a:cs typeface="Arial" panose="020B0604020202020204" pitchFamily="34" charset="0"/>
                        </a:rPr>
                        <a:t>Workforce </a:t>
                      </a:r>
                      <a:r>
                        <a:rPr lang="en-US" sz="2400" b="1" dirty="0">
                          <a:solidFill>
                            <a:schemeClr val="tx1"/>
                          </a:solidFill>
                          <a:effectLst/>
                          <a:latin typeface="Arial" panose="020B0604020202020204" pitchFamily="34" charset="0"/>
                          <a:cs typeface="Arial" panose="020B0604020202020204" pitchFamily="34" charset="0"/>
                        </a:rPr>
                        <a:t>safety dashboard at every board meeting</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31</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8</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27902411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600" b="1" dirty="0" smtClean="0"/>
              <a:t>Patients &amp; Families (% saying “Yes”)</a:t>
            </a:r>
            <a:r>
              <a:rPr lang="en-US" dirty="0" smtClean="0"/>
              <a:t/>
            </a:r>
            <a:br>
              <a:rPr lang="en-US" dirty="0" smtClean="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42644407"/>
              </p:ext>
            </p:extLst>
          </p:nvPr>
        </p:nvGraphicFramePr>
        <p:xfrm>
          <a:off x="533400" y="1295400"/>
          <a:ext cx="8229600" cy="4527804"/>
        </p:xfrm>
        <a:graphic>
          <a:graphicData uri="http://schemas.openxmlformats.org/drawingml/2006/table">
            <a:tbl>
              <a:tblPr firstRow="1" bandRow="1">
                <a:tableStyleId>{5C22544A-7EE6-4342-B048-85BDC9FD1C3A}</a:tableStyleId>
              </a:tblPr>
              <a:tblGrid>
                <a:gridCol w="5029200"/>
                <a:gridCol w="1600200"/>
                <a:gridCol w="1600200"/>
              </a:tblGrid>
              <a:tr h="330708">
                <a:tc>
                  <a:txBody>
                    <a:bodyPr/>
                    <a:lstStyle/>
                    <a:p>
                      <a:pPr algn="l">
                        <a:lnSpc>
                          <a:spcPct val="150000"/>
                        </a:lnSpc>
                      </a:pPr>
                      <a:r>
                        <a:rPr lang="en-US" sz="2400" dirty="0" smtClean="0">
                          <a:latin typeface="Arial" panose="020B0604020202020204" pitchFamily="34" charset="0"/>
                          <a:cs typeface="Arial" panose="020B0604020202020204" pitchFamily="34" charset="0"/>
                        </a:rPr>
                        <a:t>My organization…</a:t>
                      </a:r>
                      <a:endParaRPr lang="en-US" sz="2400" dirty="0">
                        <a:latin typeface="Arial" panose="020B0604020202020204" pitchFamily="34" charset="0"/>
                        <a:cs typeface="Arial" panose="020B0604020202020204" pitchFamily="34" charset="0"/>
                      </a:endParaRPr>
                    </a:p>
                  </a:txBody>
                  <a:tcPr anchor="ctr"/>
                </a:tc>
                <a:tc>
                  <a:txBody>
                    <a:bodyPr/>
                    <a:lstStyle/>
                    <a:p>
                      <a:pPr algn="ctr"/>
                      <a:r>
                        <a:rPr lang="en-US" sz="2400" dirty="0" err="1" smtClean="0">
                          <a:latin typeface="Arial" panose="020B0604020202020204" pitchFamily="34" charset="0"/>
                          <a:cs typeface="Arial" panose="020B0604020202020204" pitchFamily="34" charset="0"/>
                        </a:rPr>
                        <a:t>BdM</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smtClean="0">
                          <a:latin typeface="Arial" panose="020B0604020202020204" pitchFamily="34" charset="0"/>
                          <a:cs typeface="Arial" panose="020B0604020202020204" pitchFamily="34" charset="0"/>
                        </a:rPr>
                        <a:t>CEO</a:t>
                      </a:r>
                      <a:endParaRPr lang="en-US" sz="2400" dirty="0">
                        <a:latin typeface="Arial" panose="020B0604020202020204" pitchFamily="34" charset="0"/>
                        <a:cs typeface="Arial" panose="020B0604020202020204" pitchFamily="34" charset="0"/>
                      </a:endParaRPr>
                    </a:p>
                  </a:txBody>
                  <a:tcPr/>
                </a:tc>
              </a:tr>
              <a:tr h="37084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Regularly </a:t>
                      </a:r>
                      <a:r>
                        <a:rPr lang="en-US" sz="2400" dirty="0" smtClean="0">
                          <a:solidFill>
                            <a:schemeClr val="tx1">
                              <a:lumMod val="50000"/>
                              <a:lumOff val="50000"/>
                            </a:schemeClr>
                          </a:solidFill>
                          <a:effectLst/>
                          <a:latin typeface="Arial" panose="020B0604020202020204" pitchFamily="34" charset="0"/>
                          <a:cs typeface="Arial" panose="020B0604020202020204" pitchFamily="34" charset="0"/>
                        </a:rPr>
                        <a:t>evaluates/discusses Pt/Fam</a:t>
                      </a:r>
                      <a:r>
                        <a:rPr lang="en-US" sz="2400" baseline="0" dirty="0" smtClean="0">
                          <a:solidFill>
                            <a:schemeClr val="tx1">
                              <a:lumMod val="50000"/>
                              <a:lumOff val="50000"/>
                            </a:schemeClr>
                          </a:solidFill>
                          <a:effectLst/>
                          <a:latin typeface="Arial" panose="020B0604020202020204" pitchFamily="34" charset="0"/>
                          <a:cs typeface="Arial" panose="020B0604020202020204" pitchFamily="34" charset="0"/>
                        </a:rPr>
                        <a:t> </a:t>
                      </a:r>
                      <a:r>
                        <a:rPr lang="en-US" sz="2400" dirty="0" smtClean="0">
                          <a:solidFill>
                            <a:schemeClr val="tx1">
                              <a:lumMod val="50000"/>
                              <a:lumOff val="50000"/>
                            </a:schemeClr>
                          </a:solidFill>
                          <a:effectLst/>
                          <a:latin typeface="Arial" panose="020B0604020202020204" pitchFamily="34" charset="0"/>
                          <a:cs typeface="Arial" panose="020B0604020202020204" pitchFamily="34" charset="0"/>
                        </a:rPr>
                        <a:t>satisfaction surveys</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91</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88</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Regularly uses </a:t>
                      </a:r>
                      <a:r>
                        <a:rPr lang="en-US" sz="2400" dirty="0" smtClean="0">
                          <a:solidFill>
                            <a:schemeClr val="tx1">
                              <a:lumMod val="50000"/>
                              <a:lumOff val="50000"/>
                            </a:schemeClr>
                          </a:solidFill>
                          <a:effectLst/>
                          <a:latin typeface="Arial" panose="020B0604020202020204" pitchFamily="34" charset="0"/>
                          <a:cs typeface="Arial" panose="020B0604020202020204" pitchFamily="34" charset="0"/>
                        </a:rPr>
                        <a:t>Pt/Fam </a:t>
                      </a:r>
                      <a:r>
                        <a:rPr lang="en-US" sz="2400" dirty="0">
                          <a:solidFill>
                            <a:schemeClr val="tx1">
                              <a:lumMod val="50000"/>
                              <a:lumOff val="50000"/>
                            </a:schemeClr>
                          </a:solidFill>
                          <a:effectLst/>
                          <a:latin typeface="Arial" panose="020B0604020202020204" pitchFamily="34" charset="0"/>
                          <a:cs typeface="Arial" panose="020B0604020202020204" pitchFamily="34" charset="0"/>
                        </a:rPr>
                        <a:t>stories</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72</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63</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Regularly evaluates and discusses </a:t>
                      </a:r>
                      <a:r>
                        <a:rPr lang="en-US" sz="2400" dirty="0" smtClean="0">
                          <a:solidFill>
                            <a:schemeClr val="tx1">
                              <a:lumMod val="50000"/>
                              <a:lumOff val="50000"/>
                            </a:schemeClr>
                          </a:solidFill>
                          <a:effectLst/>
                          <a:latin typeface="Arial" panose="020B0604020202020204" pitchFamily="34" charset="0"/>
                          <a:cs typeface="Arial" panose="020B0604020202020204" pitchFamily="34" charset="0"/>
                        </a:rPr>
                        <a:t>Pt/Fam </a:t>
                      </a:r>
                      <a:r>
                        <a:rPr lang="en-US" sz="2400" dirty="0">
                          <a:solidFill>
                            <a:schemeClr val="tx1">
                              <a:lumMod val="50000"/>
                              <a:lumOff val="50000"/>
                            </a:schemeClr>
                          </a:solidFill>
                          <a:effectLst/>
                          <a:latin typeface="Arial" panose="020B0604020202020204" pitchFamily="34" charset="0"/>
                          <a:cs typeface="Arial" panose="020B0604020202020204" pitchFamily="34" charset="0"/>
                        </a:rPr>
                        <a:t>engagement surveys</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a:solidFill>
                            <a:schemeClr val="tx1">
                              <a:lumMod val="50000"/>
                              <a:lumOff val="50000"/>
                            </a:schemeClr>
                          </a:solidFill>
                          <a:effectLst/>
                          <a:latin typeface="Arial" panose="020B0604020202020204" pitchFamily="34" charset="0"/>
                          <a:cs typeface="Arial" panose="020B0604020202020204" pitchFamily="34" charset="0"/>
                        </a:rPr>
                        <a:t>55</a:t>
                      </a:r>
                      <a:endParaRPr lang="en-US" sz="240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29</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Engages with </a:t>
                      </a:r>
                      <a:r>
                        <a:rPr lang="en-US" sz="2400" dirty="0" smtClean="0">
                          <a:solidFill>
                            <a:schemeClr val="tx1">
                              <a:lumMod val="50000"/>
                              <a:lumOff val="50000"/>
                            </a:schemeClr>
                          </a:solidFill>
                          <a:effectLst/>
                          <a:latin typeface="Arial" panose="020B0604020202020204" pitchFamily="34" charset="0"/>
                          <a:cs typeface="Arial" panose="020B0604020202020204" pitchFamily="34" charset="0"/>
                        </a:rPr>
                        <a:t>PFAC</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52</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63</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0" marR="0">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Has representation by </a:t>
                      </a:r>
                      <a:r>
                        <a:rPr lang="en-US" sz="2400" b="1" dirty="0" smtClean="0">
                          <a:solidFill>
                            <a:schemeClr val="tx1"/>
                          </a:solidFill>
                          <a:effectLst/>
                          <a:latin typeface="Arial" panose="020B0604020202020204" pitchFamily="34" charset="0"/>
                          <a:cs typeface="Arial" panose="020B0604020202020204" pitchFamily="34" charset="0"/>
                        </a:rPr>
                        <a:t>Pt/Fam on </a:t>
                      </a:r>
                      <a:r>
                        <a:rPr lang="en-US" sz="2400" b="1" dirty="0">
                          <a:solidFill>
                            <a:schemeClr val="tx1"/>
                          </a:solidFill>
                          <a:effectLst/>
                          <a:latin typeface="Arial" panose="020B0604020202020204" pitchFamily="34" charset="0"/>
                          <a:cs typeface="Arial" panose="020B0604020202020204" pitchFamily="34" charset="0"/>
                        </a:rPr>
                        <a:t>committees</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52</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49</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0" marR="0">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Has at least </a:t>
                      </a:r>
                      <a:r>
                        <a:rPr lang="en-US" sz="2400" b="1" dirty="0" smtClean="0">
                          <a:solidFill>
                            <a:schemeClr val="tx1"/>
                          </a:solidFill>
                          <a:effectLst/>
                          <a:latin typeface="Arial" panose="020B0604020202020204" pitchFamily="34" charset="0"/>
                          <a:cs typeface="Arial" panose="020B0604020202020204" pitchFamily="34" charset="0"/>
                        </a:rPr>
                        <a:t>1 Pt/Fam member </a:t>
                      </a:r>
                      <a:r>
                        <a:rPr lang="en-US" sz="2400" b="1" dirty="0">
                          <a:solidFill>
                            <a:schemeClr val="tx1"/>
                          </a:solidFill>
                          <a:effectLst/>
                          <a:latin typeface="Arial" panose="020B0604020202020204" pitchFamily="34" charset="0"/>
                          <a:cs typeface="Arial" panose="020B0604020202020204" pitchFamily="34" charset="0"/>
                        </a:rPr>
                        <a:t>on its Board</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41</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5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43</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15859241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Safety Concepts (% responding “High”)</a:t>
            </a:r>
            <a:endParaRPr lang="en-US" sz="32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41840746"/>
              </p:ext>
            </p:extLst>
          </p:nvPr>
        </p:nvGraphicFramePr>
        <p:xfrm>
          <a:off x="533400" y="1295400"/>
          <a:ext cx="8229600" cy="4658764"/>
        </p:xfrm>
        <a:graphic>
          <a:graphicData uri="http://schemas.openxmlformats.org/drawingml/2006/table">
            <a:tbl>
              <a:tblPr firstRow="1" bandRow="1">
                <a:tableStyleId>{5C22544A-7EE6-4342-B048-85BDC9FD1C3A}</a:tableStyleId>
              </a:tblPr>
              <a:tblGrid>
                <a:gridCol w="5410200"/>
                <a:gridCol w="1371600"/>
                <a:gridCol w="1447800"/>
              </a:tblGrid>
              <a:tr h="635404">
                <a:tc>
                  <a:txBody>
                    <a:bodyPr/>
                    <a:lstStyle/>
                    <a:p>
                      <a:pPr algn="l">
                        <a:lnSpc>
                          <a:spcPct val="100000"/>
                        </a:lnSpc>
                      </a:pPr>
                      <a:r>
                        <a:rPr lang="en-US" sz="2400" dirty="0" smtClean="0">
                          <a:latin typeface="Arial" panose="020B0604020202020204" pitchFamily="34" charset="0"/>
                          <a:cs typeface="Arial" panose="020B0604020202020204" pitchFamily="34" charset="0"/>
                        </a:rPr>
                        <a:t>I know and understand…</a:t>
                      </a:r>
                    </a:p>
                  </a:txBody>
                  <a:tcPr anchor="ctr"/>
                </a:tc>
                <a:tc>
                  <a:txBody>
                    <a:bodyPr/>
                    <a:lstStyle/>
                    <a:p>
                      <a:pPr algn="ctr">
                        <a:lnSpc>
                          <a:spcPct val="100000"/>
                        </a:lnSpc>
                      </a:pPr>
                      <a:r>
                        <a:rPr lang="en-US" sz="2400" dirty="0" err="1" smtClean="0">
                          <a:latin typeface="Arial" panose="020B0604020202020204" pitchFamily="34" charset="0"/>
                          <a:cs typeface="Arial" panose="020B0604020202020204" pitchFamily="34" charset="0"/>
                        </a:rPr>
                        <a:t>BdM</a:t>
                      </a:r>
                      <a:endParaRPr lang="en-US" sz="2400" dirty="0">
                        <a:latin typeface="Arial" panose="020B0604020202020204" pitchFamily="34" charset="0"/>
                        <a:cs typeface="Arial" panose="020B0604020202020204" pitchFamily="34" charset="0"/>
                      </a:endParaRPr>
                    </a:p>
                  </a:txBody>
                  <a:tcPr/>
                </a:tc>
                <a:tc>
                  <a:txBody>
                    <a:bodyPr/>
                    <a:lstStyle/>
                    <a:p>
                      <a:pPr algn="ctr">
                        <a:lnSpc>
                          <a:spcPct val="100000"/>
                        </a:lnSpc>
                      </a:pPr>
                      <a:r>
                        <a:rPr lang="en-US" sz="2400" dirty="0" smtClean="0">
                          <a:latin typeface="Arial" panose="020B0604020202020204" pitchFamily="34" charset="0"/>
                          <a:cs typeface="Arial" panose="020B0604020202020204" pitchFamily="34" charset="0"/>
                        </a:rPr>
                        <a:t>CEO </a:t>
                      </a:r>
                      <a:endParaRPr lang="en-US" sz="2400" dirty="0">
                        <a:latin typeface="Arial" panose="020B0604020202020204" pitchFamily="34" charset="0"/>
                        <a:cs typeface="Arial" panose="020B0604020202020204" pitchFamily="34" charset="0"/>
                      </a:endParaRPr>
                    </a:p>
                  </a:txBody>
                  <a:tcPr/>
                </a:tc>
              </a:tr>
              <a:tr h="693168">
                <a:tc>
                  <a:txBody>
                    <a:bodyPr/>
                    <a:lstStyle/>
                    <a:p>
                      <a:pPr marL="0" marR="0" algn="l">
                        <a:lnSpc>
                          <a:spcPct val="100000"/>
                        </a:lnSpc>
                        <a:spcBef>
                          <a:spcPts val="0"/>
                        </a:spcBef>
                        <a:spcAft>
                          <a:spcPts val="0"/>
                        </a:spcAft>
                      </a:pPr>
                      <a:r>
                        <a:rPr lang="en-US" sz="2400" dirty="0" smtClean="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Role of board in overseeing events of</a:t>
                      </a:r>
                      <a:r>
                        <a:rPr lang="en-US" sz="2400" baseline="0" dirty="0" smtClean="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 harm</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dirty="0" smtClean="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75</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smtClean="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85</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51398">
                <a:tc>
                  <a:txBody>
                    <a:bodyPr/>
                    <a:lstStyle/>
                    <a:p>
                      <a:pPr marL="0" marR="0" algn="l">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Disclosure and apology</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64</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89</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693168">
                <a:tc>
                  <a:txBody>
                    <a:bodyPr/>
                    <a:lstStyle/>
                    <a:p>
                      <a:pPr marL="0" marR="0" algn="l">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The process for/evaluation of </a:t>
                      </a:r>
                      <a:r>
                        <a:rPr lang="en-US" sz="2400" dirty="0" smtClean="0">
                          <a:solidFill>
                            <a:schemeClr val="tx1">
                              <a:lumMod val="50000"/>
                              <a:lumOff val="50000"/>
                            </a:schemeClr>
                          </a:solidFill>
                          <a:effectLst/>
                          <a:latin typeface="Arial" panose="020B0604020202020204" pitchFamily="34" charset="0"/>
                          <a:cs typeface="Arial" panose="020B0604020202020204" pitchFamily="34" charset="0"/>
                        </a:rPr>
                        <a:t>RCAs </a:t>
                      </a:r>
                      <a:r>
                        <a:rPr lang="en-US" sz="2400" dirty="0">
                          <a:solidFill>
                            <a:schemeClr val="tx1">
                              <a:lumMod val="50000"/>
                              <a:lumOff val="50000"/>
                            </a:schemeClr>
                          </a:solidFill>
                          <a:effectLst/>
                          <a:latin typeface="Arial" panose="020B0604020202020204" pitchFamily="34" charset="0"/>
                          <a:cs typeface="Arial" panose="020B0604020202020204" pitchFamily="34" charset="0"/>
                        </a:rPr>
                        <a:t>for errors/harm</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63</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80</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51398">
                <a:tc>
                  <a:txBody>
                    <a:bodyPr/>
                    <a:lstStyle/>
                    <a:p>
                      <a:pPr marL="0" marR="0" algn="l">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Just culture</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58</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83</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693168">
                <a:tc>
                  <a:txBody>
                    <a:bodyPr/>
                    <a:lstStyle/>
                    <a:p>
                      <a:pPr marL="0" marR="0" algn="l">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Transparency/communication of errors and harm with patients/families</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56</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83</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51398">
                <a:tc>
                  <a:txBody>
                    <a:bodyPr/>
                    <a:lstStyle/>
                    <a:p>
                      <a:pPr marL="0" marR="0" algn="l">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High Reliability Organizations (HRO)</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47</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b="1" dirty="0">
                          <a:solidFill>
                            <a:schemeClr val="tx1"/>
                          </a:solidFill>
                          <a:effectLst/>
                          <a:latin typeface="Arial" panose="020B0604020202020204" pitchFamily="34" charset="0"/>
                          <a:cs typeface="Arial" panose="020B0604020202020204" pitchFamily="34" charset="0"/>
                        </a:rPr>
                        <a:t>70</a:t>
                      </a:r>
                      <a:endParaRPr lang="en-US" sz="2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693168">
                <a:tc>
                  <a:txBody>
                    <a:bodyPr/>
                    <a:lstStyle/>
                    <a:p>
                      <a:pPr marL="0" marR="0" algn="l">
                        <a:lnSpc>
                          <a:spcPct val="100000"/>
                        </a:lnSpc>
                        <a:spcBef>
                          <a:spcPts val="0"/>
                        </a:spcBef>
                        <a:spcAft>
                          <a:spcPts val="0"/>
                        </a:spcAft>
                      </a:pPr>
                      <a:r>
                        <a:rPr lang="en-US" sz="2400" b="0" dirty="0">
                          <a:solidFill>
                            <a:schemeClr val="tx1">
                              <a:lumMod val="50000"/>
                              <a:lumOff val="50000"/>
                            </a:schemeClr>
                          </a:solidFill>
                          <a:effectLst/>
                          <a:latin typeface="Arial" panose="020B0604020202020204" pitchFamily="34" charset="0"/>
                          <a:cs typeface="Arial" panose="020B0604020202020204" pitchFamily="34" charset="0"/>
                        </a:rPr>
                        <a:t>Transparency/communication of errors and harm with public</a:t>
                      </a:r>
                      <a:endParaRPr lang="en-US" sz="2400" b="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b="0" dirty="0">
                          <a:solidFill>
                            <a:schemeClr val="tx1">
                              <a:lumMod val="50000"/>
                              <a:lumOff val="50000"/>
                            </a:schemeClr>
                          </a:solidFill>
                          <a:effectLst/>
                          <a:latin typeface="Arial" panose="020B0604020202020204" pitchFamily="34" charset="0"/>
                          <a:cs typeface="Arial" panose="020B0604020202020204" pitchFamily="34" charset="0"/>
                        </a:rPr>
                        <a:t>40</a:t>
                      </a:r>
                      <a:endParaRPr lang="en-US" sz="2400" b="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b="0" dirty="0">
                          <a:solidFill>
                            <a:schemeClr val="tx1">
                              <a:lumMod val="50000"/>
                              <a:lumOff val="50000"/>
                            </a:schemeClr>
                          </a:solidFill>
                          <a:effectLst/>
                          <a:latin typeface="Arial" panose="020B0604020202020204" pitchFamily="34" charset="0"/>
                          <a:cs typeface="Arial" panose="020B0604020202020204" pitchFamily="34" charset="0"/>
                        </a:rPr>
                        <a:t>57</a:t>
                      </a:r>
                      <a:endParaRPr lang="en-US" sz="2400" b="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bl>
          </a:graphicData>
        </a:graphic>
      </p:graphicFrame>
    </p:spTree>
    <p:extLst>
      <p:ext uri="{BB962C8B-B14F-4D97-AF65-F5344CB8AC3E}">
        <p14:creationId xmlns:p14="http://schemas.microsoft.com/office/powerpoint/2010/main" val="31037279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200" b="1" dirty="0" smtClean="0"/>
              <a:t>Workforce (% responding “High”)</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03494047"/>
              </p:ext>
            </p:extLst>
          </p:nvPr>
        </p:nvGraphicFramePr>
        <p:xfrm>
          <a:off x="533400" y="1143000"/>
          <a:ext cx="8229600" cy="4302760"/>
        </p:xfrm>
        <a:graphic>
          <a:graphicData uri="http://schemas.openxmlformats.org/drawingml/2006/table">
            <a:tbl>
              <a:tblPr firstRow="1" bandRow="1">
                <a:tableStyleId>{5C22544A-7EE6-4342-B048-85BDC9FD1C3A}</a:tableStyleId>
              </a:tblPr>
              <a:tblGrid>
                <a:gridCol w="4572000"/>
                <a:gridCol w="1600200"/>
                <a:gridCol w="2057400"/>
              </a:tblGrid>
              <a:tr h="609600">
                <a:tc>
                  <a:txBody>
                    <a:bodyPr/>
                    <a:lstStyle/>
                    <a:p>
                      <a:pPr algn="l">
                        <a:lnSpc>
                          <a:spcPct val="100000"/>
                        </a:lnSpc>
                      </a:pPr>
                      <a:r>
                        <a:rPr lang="en-US" sz="2400" dirty="0" smtClean="0">
                          <a:latin typeface="Arial" panose="020B0604020202020204" pitchFamily="34" charset="0"/>
                          <a:cs typeface="Arial" panose="020B0604020202020204" pitchFamily="34" charset="0"/>
                        </a:rPr>
                        <a:t>I know and understand…</a:t>
                      </a:r>
                      <a:endParaRPr lang="en-US" sz="2400" dirty="0">
                        <a:latin typeface="Arial" panose="020B0604020202020204" pitchFamily="34" charset="0"/>
                        <a:cs typeface="Arial" panose="020B0604020202020204" pitchFamily="34" charset="0"/>
                      </a:endParaRPr>
                    </a:p>
                  </a:txBody>
                  <a:tcPr/>
                </a:tc>
                <a:tc>
                  <a:txBody>
                    <a:bodyPr/>
                    <a:lstStyle/>
                    <a:p>
                      <a:pPr algn="ctr">
                        <a:lnSpc>
                          <a:spcPct val="100000"/>
                        </a:lnSpc>
                      </a:pPr>
                      <a:r>
                        <a:rPr lang="en-US" sz="2400" dirty="0" err="1" smtClean="0">
                          <a:latin typeface="Arial" panose="020B0604020202020204" pitchFamily="34" charset="0"/>
                          <a:cs typeface="Arial" panose="020B0604020202020204" pitchFamily="34" charset="0"/>
                        </a:rPr>
                        <a:t>BdM</a:t>
                      </a:r>
                      <a:r>
                        <a:rPr lang="en-US" sz="2400" dirty="0" smtClean="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txBody>
                  <a:tcPr/>
                </a:tc>
                <a:tc>
                  <a:txBody>
                    <a:bodyPr/>
                    <a:lstStyle/>
                    <a:p>
                      <a:pPr algn="ctr">
                        <a:lnSpc>
                          <a:spcPct val="100000"/>
                        </a:lnSpc>
                      </a:pPr>
                      <a:r>
                        <a:rPr lang="en-US" sz="2400" dirty="0" smtClean="0">
                          <a:latin typeface="Arial" panose="020B0604020202020204" pitchFamily="34" charset="0"/>
                          <a:cs typeface="Arial" panose="020B0604020202020204" pitchFamily="34" charset="0"/>
                        </a:rPr>
                        <a:t>CEO (%)</a:t>
                      </a:r>
                      <a:endParaRPr lang="en-US" sz="2400" dirty="0">
                        <a:latin typeface="Arial" panose="020B0604020202020204" pitchFamily="34" charset="0"/>
                        <a:cs typeface="Arial" panose="020B0604020202020204" pitchFamily="34" charset="0"/>
                      </a:endParaRPr>
                    </a:p>
                  </a:txBody>
                  <a:tcPr/>
                </a:tc>
              </a:tr>
              <a:tr h="38100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Employee satisfaction surveys</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80</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96</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70840">
                <a:tc>
                  <a:txBody>
                    <a:bodyPr/>
                    <a:lstStyle/>
                    <a:p>
                      <a:pPr marL="0" marR="0">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Culture of safety surveys</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b="1">
                          <a:effectLst/>
                          <a:latin typeface="Arial" panose="020B0604020202020204" pitchFamily="34" charset="0"/>
                          <a:cs typeface="Arial" panose="020B0604020202020204" pitchFamily="34" charset="0"/>
                        </a:rPr>
                        <a:t>60</a:t>
                      </a:r>
                      <a:endParaRPr lang="en-US" sz="2400" b="1">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85</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7084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Workforce safety challenges (physical and emotional)</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56</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72</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7084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Employee turnover</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56</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85</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70840">
                <a:tc>
                  <a:txBody>
                    <a:bodyPr/>
                    <a:lstStyle/>
                    <a:p>
                      <a:pPr marL="0" marR="0">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Employee injury rates and safety reports (</a:t>
                      </a:r>
                      <a:r>
                        <a:rPr lang="en-US" sz="2400" b="1" dirty="0" smtClean="0">
                          <a:effectLst/>
                          <a:latin typeface="Arial" panose="020B0604020202020204" pitchFamily="34" charset="0"/>
                          <a:cs typeface="Arial" panose="020B0604020202020204" pitchFamily="34" charset="0"/>
                        </a:rPr>
                        <a:t>physical/emotional)</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55</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65</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70840">
                <a:tc>
                  <a:txBody>
                    <a:bodyPr/>
                    <a:lstStyle/>
                    <a:p>
                      <a:pPr marL="0" marR="0">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Workforce safety dashboards</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50</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b="1" dirty="0">
                          <a:effectLst/>
                          <a:latin typeface="Arial" panose="020B0604020202020204" pitchFamily="34" charset="0"/>
                          <a:cs typeface="Arial" panose="020B0604020202020204" pitchFamily="34" charset="0"/>
                        </a:rPr>
                        <a:t>50</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r h="370840">
                <a:tc>
                  <a:txBody>
                    <a:bodyPr/>
                    <a:lstStyle/>
                    <a:p>
                      <a:pPr marL="0" marR="0">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Workmen’s compensation rates</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tc>
                <a:tc>
                  <a:txBody>
                    <a:bodyPr/>
                    <a:lstStyle/>
                    <a:p>
                      <a:pPr marL="0" marR="0" algn="ctr">
                        <a:lnSpc>
                          <a:spcPct val="100000"/>
                        </a:lnSpc>
                        <a:spcBef>
                          <a:spcPts val="0"/>
                        </a:spcBef>
                        <a:spcAft>
                          <a:spcPts val="0"/>
                        </a:spcAft>
                      </a:pPr>
                      <a:r>
                        <a:rPr lang="en-US" sz="2400">
                          <a:solidFill>
                            <a:schemeClr val="tx1">
                              <a:lumMod val="50000"/>
                              <a:lumOff val="50000"/>
                            </a:schemeClr>
                          </a:solidFill>
                          <a:effectLst/>
                          <a:latin typeface="Arial" panose="020B0604020202020204" pitchFamily="34" charset="0"/>
                          <a:cs typeface="Arial" panose="020B0604020202020204" pitchFamily="34" charset="0"/>
                        </a:rPr>
                        <a:t>23</a:t>
                      </a:r>
                      <a:endParaRPr lang="en-US" sz="240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c>
                  <a:txBody>
                    <a:bodyPr/>
                    <a:lstStyle/>
                    <a:p>
                      <a:pPr marL="0" marR="0" algn="ctr">
                        <a:lnSpc>
                          <a:spcPct val="100000"/>
                        </a:lnSpc>
                        <a:spcBef>
                          <a:spcPts val="0"/>
                        </a:spcBef>
                        <a:spcAft>
                          <a:spcPts val="0"/>
                        </a:spcAft>
                      </a:pPr>
                      <a:r>
                        <a:rPr lang="en-US" sz="2400" dirty="0">
                          <a:solidFill>
                            <a:schemeClr val="tx1">
                              <a:lumMod val="50000"/>
                              <a:lumOff val="50000"/>
                            </a:schemeClr>
                          </a:solidFill>
                          <a:effectLst/>
                          <a:latin typeface="Arial" panose="020B0604020202020204" pitchFamily="34" charset="0"/>
                          <a:cs typeface="Arial" panose="020B0604020202020204" pitchFamily="34" charset="0"/>
                        </a:rPr>
                        <a:t>46</a:t>
                      </a:r>
                      <a:endParaRPr lang="en-US"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10477" marR="10477" marT="0" marB="0" anchor="ctr"/>
                </a:tc>
              </a:tr>
            </a:tbl>
          </a:graphicData>
        </a:graphic>
      </p:graphicFrame>
    </p:spTree>
    <p:extLst>
      <p:ext uri="{BB962C8B-B14F-4D97-AF65-F5344CB8AC3E}">
        <p14:creationId xmlns:p14="http://schemas.microsoft.com/office/powerpoint/2010/main" val="34070639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Limitations</a:t>
            </a:r>
            <a:endParaRPr lang="en-US" sz="3200" b="1" dirty="0"/>
          </a:p>
        </p:txBody>
      </p:sp>
      <p:sp>
        <p:nvSpPr>
          <p:cNvPr id="3" name="Content Placeholder 2"/>
          <p:cNvSpPr>
            <a:spLocks noGrp="1"/>
          </p:cNvSpPr>
          <p:nvPr>
            <p:ph idx="1"/>
          </p:nvPr>
        </p:nvSpPr>
        <p:spPr/>
        <p:txBody>
          <a:bodyPr>
            <a:noAutofit/>
          </a:bodyPr>
          <a:lstStyle/>
          <a:p>
            <a:r>
              <a:rPr lang="en-US" sz="2400" dirty="0" smtClean="0"/>
              <a:t>Low response rate</a:t>
            </a:r>
          </a:p>
          <a:p>
            <a:endParaRPr lang="en-US" sz="2400" dirty="0" smtClean="0"/>
          </a:p>
          <a:p>
            <a:r>
              <a:rPr lang="en-US" sz="2400" dirty="0"/>
              <a:t>Sample </a:t>
            </a:r>
            <a:r>
              <a:rPr lang="en-US" sz="2400" dirty="0" smtClean="0"/>
              <a:t>bias</a:t>
            </a:r>
          </a:p>
          <a:p>
            <a:endParaRPr lang="en-US" sz="2400" dirty="0"/>
          </a:p>
          <a:p>
            <a:r>
              <a:rPr lang="en-US" sz="2400" dirty="0" smtClean="0"/>
              <a:t>Unpaired cohorts</a:t>
            </a:r>
          </a:p>
          <a:p>
            <a:endParaRPr lang="en-US" sz="2400" dirty="0" smtClean="0"/>
          </a:p>
          <a:p>
            <a:r>
              <a:rPr lang="en-US" sz="2400" dirty="0" smtClean="0"/>
              <a:t>No clear understanding of what boards &amp; CEOs need to know</a:t>
            </a:r>
          </a:p>
          <a:p>
            <a:endParaRPr lang="en-US" sz="2400" dirty="0" smtClean="0"/>
          </a:p>
          <a:p>
            <a:r>
              <a:rPr lang="en-US" sz="2400" dirty="0" smtClean="0"/>
              <a:t>No data on actual organizational performance other safety metrics (culture surveys, HCHAPS)</a:t>
            </a:r>
          </a:p>
        </p:txBody>
      </p:sp>
    </p:spTree>
    <p:extLst>
      <p:ext uri="{BB962C8B-B14F-4D97-AF65-F5344CB8AC3E}">
        <p14:creationId xmlns:p14="http://schemas.microsoft.com/office/powerpoint/2010/main" val="10420280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Recommendations</a:t>
            </a:r>
            <a:endParaRPr lang="en-US" sz="3200" b="1" dirty="0"/>
          </a:p>
        </p:txBody>
      </p:sp>
      <p:sp>
        <p:nvSpPr>
          <p:cNvPr id="3" name="Content Placeholder 2"/>
          <p:cNvSpPr>
            <a:spLocks noGrp="1"/>
          </p:cNvSpPr>
          <p:nvPr>
            <p:ph idx="1"/>
          </p:nvPr>
        </p:nvSpPr>
        <p:spPr/>
        <p:txBody>
          <a:bodyPr>
            <a:normAutofit/>
          </a:bodyPr>
          <a:lstStyle/>
          <a:p>
            <a:r>
              <a:rPr lang="en-US" sz="2400" dirty="0" smtClean="0"/>
              <a:t>Further analysis on core competencies of leaders</a:t>
            </a:r>
          </a:p>
          <a:p>
            <a:pPr lvl="1">
              <a:buFont typeface="Courier New" panose="02070309020205020404" pitchFamily="49" charset="0"/>
              <a:buChar char="o"/>
            </a:pPr>
            <a:r>
              <a:rPr lang="en-US" sz="2400" dirty="0" smtClean="0"/>
              <a:t>We do not know what leaders need to know and do</a:t>
            </a:r>
          </a:p>
          <a:p>
            <a:pPr lvl="1">
              <a:buFont typeface="Courier New" panose="02070309020205020404" pitchFamily="49" charset="0"/>
              <a:buChar char="o"/>
            </a:pPr>
            <a:r>
              <a:rPr lang="en-US" sz="2400" dirty="0" smtClean="0"/>
              <a:t>Results may provide a compass for future focus</a:t>
            </a:r>
          </a:p>
          <a:p>
            <a:pPr lvl="1">
              <a:buFont typeface="Courier New" panose="02070309020205020404" pitchFamily="49" charset="0"/>
              <a:buChar char="o"/>
            </a:pPr>
            <a:r>
              <a:rPr lang="en-US" sz="2400" dirty="0"/>
              <a:t>Workforce safety, </a:t>
            </a:r>
            <a:r>
              <a:rPr lang="en-US" sz="2400" dirty="0" smtClean="0"/>
              <a:t>patient / family engagement, board practices, high reliability, transparency</a:t>
            </a:r>
          </a:p>
          <a:p>
            <a:pPr lvl="1">
              <a:buFont typeface="Courier New" panose="02070309020205020404" pitchFamily="49" charset="0"/>
              <a:buChar char="o"/>
            </a:pPr>
            <a:endParaRPr lang="en-US" sz="2400" dirty="0"/>
          </a:p>
          <a:p>
            <a:r>
              <a:rPr lang="en-US" sz="2400" dirty="0" smtClean="0"/>
              <a:t>Expanded research with paired cohorts across same organizations and organizational performance metrics</a:t>
            </a:r>
          </a:p>
          <a:p>
            <a:endParaRPr lang="en-US" dirty="0" smtClean="0"/>
          </a:p>
        </p:txBody>
      </p:sp>
    </p:spTree>
    <p:extLst>
      <p:ext uri="{BB962C8B-B14F-4D97-AF65-F5344CB8AC3E}">
        <p14:creationId xmlns:p14="http://schemas.microsoft.com/office/powerpoint/2010/main" val="35012181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Conclusion </a:t>
            </a:r>
            <a:endParaRPr lang="en-US" sz="3200" b="1" dirty="0"/>
          </a:p>
        </p:txBody>
      </p:sp>
      <p:sp>
        <p:nvSpPr>
          <p:cNvPr id="3" name="Content Placeholder 2"/>
          <p:cNvSpPr>
            <a:spLocks noGrp="1"/>
          </p:cNvSpPr>
          <p:nvPr>
            <p:ph idx="1"/>
          </p:nvPr>
        </p:nvSpPr>
        <p:spPr>
          <a:xfrm>
            <a:off x="457200" y="1353457"/>
            <a:ext cx="8229600" cy="5486400"/>
          </a:xfrm>
        </p:spPr>
        <p:txBody>
          <a:bodyPr>
            <a:normAutofit/>
          </a:bodyPr>
          <a:lstStyle/>
          <a:p>
            <a:pPr>
              <a:spcBef>
                <a:spcPts val="0"/>
              </a:spcBef>
            </a:pPr>
            <a:r>
              <a:rPr lang="en-US" sz="2400" dirty="0" smtClean="0"/>
              <a:t>It is a leadership imperative to understand, create, and sustain total systems and cultures of safety</a:t>
            </a:r>
          </a:p>
          <a:p>
            <a:pPr>
              <a:spcBef>
                <a:spcPts val="0"/>
              </a:spcBef>
            </a:pPr>
            <a:endParaRPr lang="en-US" sz="2400" dirty="0" smtClean="0"/>
          </a:p>
          <a:p>
            <a:pPr>
              <a:spcBef>
                <a:spcPts val="0"/>
              </a:spcBef>
            </a:pPr>
            <a:r>
              <a:rPr lang="en-US" sz="2400" dirty="0" smtClean="0"/>
              <a:t>Clear recommendations for total systems approach to safety</a:t>
            </a:r>
          </a:p>
          <a:p>
            <a:pPr>
              <a:spcBef>
                <a:spcPts val="0"/>
              </a:spcBef>
            </a:pPr>
            <a:endParaRPr lang="en-US" sz="2400" dirty="0" smtClean="0"/>
          </a:p>
          <a:p>
            <a:pPr>
              <a:spcBef>
                <a:spcPts val="0"/>
              </a:spcBef>
            </a:pPr>
            <a:r>
              <a:rPr lang="en-US" sz="2400" dirty="0" smtClean="0"/>
              <a:t>Shaping our leaders to be “culture definers, owners, and carriers” is critical</a:t>
            </a:r>
          </a:p>
          <a:p>
            <a:pPr>
              <a:spcBef>
                <a:spcPts val="0"/>
              </a:spcBef>
            </a:pPr>
            <a:endParaRPr lang="en-US" sz="2400" dirty="0"/>
          </a:p>
          <a:p>
            <a:pPr>
              <a:spcBef>
                <a:spcPts val="0"/>
              </a:spcBef>
            </a:pPr>
            <a:r>
              <a:rPr lang="en-US" sz="2400" dirty="0" smtClean="0"/>
              <a:t>More research, resources, and collaboration is needed for scalability and spread</a:t>
            </a:r>
          </a:p>
          <a:p>
            <a:pPr>
              <a:spcBef>
                <a:spcPts val="0"/>
              </a:spcBef>
            </a:pPr>
            <a:endParaRPr lang="en-US" sz="2400" dirty="0" smtClean="0"/>
          </a:p>
          <a:p>
            <a:pPr>
              <a:spcBef>
                <a:spcPts val="0"/>
              </a:spcBef>
            </a:pPr>
            <a:endParaRPr lang="en-US" sz="2400" dirty="0"/>
          </a:p>
          <a:p>
            <a:pPr lvl="1">
              <a:spcBef>
                <a:spcPts val="0"/>
              </a:spcBef>
            </a:pPr>
            <a:endParaRPr lang="en-US" dirty="0"/>
          </a:p>
          <a:p>
            <a:pPr>
              <a:spcBef>
                <a:spcPts val="0"/>
              </a:spcBef>
            </a:pPr>
            <a:endParaRPr lang="en-US" dirty="0"/>
          </a:p>
        </p:txBody>
      </p:sp>
    </p:spTree>
    <p:extLst>
      <p:ext uri="{BB962C8B-B14F-4D97-AF65-F5344CB8AC3E}">
        <p14:creationId xmlns:p14="http://schemas.microsoft.com/office/powerpoint/2010/main" val="10294264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rriculum 2d edition PPT Template_v3">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Curriculum 2d edition PPT Template_v3</Template>
  <TotalTime>521</TotalTime>
  <Words>1282</Words>
  <Application>Microsoft Office PowerPoint</Application>
  <PresentationFormat>On-screen Show (4:3)</PresentationFormat>
  <Paragraphs>260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Curriculum 2d edition PPT Template_v3</vt:lpstr>
      <vt:lpstr>PowerPoint Presentation</vt:lpstr>
      <vt:lpstr>Institute of Medicine’s 1st quality report:  To Err Is Human – November 1999</vt:lpstr>
      <vt:lpstr>Free from Harm – December 2015 </vt:lpstr>
      <vt:lpstr>Endorsing Organizations</vt:lpstr>
      <vt:lpstr>Endorsing Organizations continued</vt:lpstr>
      <vt:lpstr>PowerPoint Presentation</vt:lpstr>
      <vt:lpstr>Current State of Patient Safety</vt:lpstr>
      <vt:lpstr>Total Systems Approach Needed</vt:lpstr>
      <vt:lpstr>PowerPoint Presentation</vt:lpstr>
      <vt:lpstr>Eight Recommendations for Achieving Total Systems Safety </vt:lpstr>
      <vt:lpstr>In summary…</vt:lpstr>
      <vt:lpstr>Board Members, CEOs and Safety: Highlights from an NPSF Survey</vt:lpstr>
      <vt:lpstr>Methods</vt:lpstr>
      <vt:lpstr>Board Practices (% saying “Yes”)</vt:lpstr>
      <vt:lpstr> Patients &amp; Families (% saying “Yes”) </vt:lpstr>
      <vt:lpstr>Safety Concepts (% responding “High”)</vt:lpstr>
      <vt:lpstr>Workforce (% responding “High”)</vt:lpstr>
      <vt:lpstr>Limitations</vt:lpstr>
      <vt:lpstr>Recommendations</vt:lpstr>
      <vt:lpstr>Conclusion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Elma Sanders</dc:creator>
  <cp:lastModifiedBy>Charlotte Taylor</cp:lastModifiedBy>
  <cp:revision>18</cp:revision>
  <dcterms:created xsi:type="dcterms:W3CDTF">2016-03-18T19:48:36Z</dcterms:created>
  <dcterms:modified xsi:type="dcterms:W3CDTF">2016-03-29T20:13:40Z</dcterms:modified>
</cp:coreProperties>
</file>